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0" r:id="rId1"/>
  </p:sldMasterIdLst>
  <p:notesMasterIdLst>
    <p:notesMasterId r:id="rId20"/>
  </p:notesMasterIdLst>
  <p:handoutMasterIdLst>
    <p:handoutMasterId r:id="rId21"/>
  </p:handoutMasterIdLst>
  <p:sldIdLst>
    <p:sldId id="2138" r:id="rId2"/>
    <p:sldId id="276" r:id="rId3"/>
    <p:sldId id="2179" r:id="rId4"/>
    <p:sldId id="2390" r:id="rId5"/>
    <p:sldId id="2391" r:id="rId6"/>
    <p:sldId id="2397" r:id="rId7"/>
    <p:sldId id="2398" r:id="rId8"/>
    <p:sldId id="2393" r:id="rId9"/>
    <p:sldId id="2399" r:id="rId10"/>
    <p:sldId id="2401" r:id="rId11"/>
    <p:sldId id="2402" r:id="rId12"/>
    <p:sldId id="2394" r:id="rId13"/>
    <p:sldId id="2395" r:id="rId14"/>
    <p:sldId id="2396" r:id="rId15"/>
    <p:sldId id="2403" r:id="rId16"/>
    <p:sldId id="2404" r:id="rId17"/>
    <p:sldId id="2408" r:id="rId18"/>
    <p:sldId id="2349" r:id="rId19"/>
  </p:sldIdLst>
  <p:sldSz cx="9906000" cy="6858000" type="A4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2C1678-7B32-4EA2-97A5-93966C1ADC16}">
          <p14:sldIdLst>
            <p14:sldId id="2138"/>
            <p14:sldId id="276"/>
            <p14:sldId id="2179"/>
            <p14:sldId id="2390"/>
            <p14:sldId id="2391"/>
            <p14:sldId id="2397"/>
            <p14:sldId id="2398"/>
            <p14:sldId id="2393"/>
            <p14:sldId id="2399"/>
            <p14:sldId id="2401"/>
            <p14:sldId id="2402"/>
            <p14:sldId id="2394"/>
            <p14:sldId id="2395"/>
            <p14:sldId id="2396"/>
            <p14:sldId id="2403"/>
            <p14:sldId id="2404"/>
            <p14:sldId id="2408"/>
            <p14:sldId id="2349"/>
          </p14:sldIdLst>
        </p14:section>
      </p14:sectionLst>
    </p:ext>
    <p:ext uri="{EFAFB233-063F-42B5-8137-9DF3F51BA10A}">
      <p15:sldGuideLst xmlns:p15="http://schemas.microsoft.com/office/powerpoint/2012/main">
        <p15:guide id="2" pos="3301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3029" userDrawn="1">
          <p15:clr>
            <a:srgbClr val="A4A3A4"/>
          </p15:clr>
        </p15:guide>
        <p15:guide id="5" pos="5978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10" orient="horz" pos="777" userDrawn="1">
          <p15:clr>
            <a:srgbClr val="A4A3A4"/>
          </p15:clr>
        </p15:guide>
        <p15:guide id="12" orient="horz" pos="323" userDrawn="1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535" userDrawn="1">
          <p15:clr>
            <a:srgbClr val="A4A3A4"/>
          </p15:clr>
        </p15:guide>
        <p15:guide id="15" pos="444" userDrawn="1">
          <p15:clr>
            <a:srgbClr val="A4A3A4"/>
          </p15:clr>
        </p15:guide>
        <p15:guide id="16" pos="4640" userDrawn="1">
          <p15:clr>
            <a:srgbClr val="A4A3A4"/>
          </p15:clr>
        </p15:guide>
        <p15:guide id="17" orient="horz" pos="1275" userDrawn="1">
          <p15:clr>
            <a:srgbClr val="A4A3A4"/>
          </p15:clr>
        </p15:guide>
        <p15:guide id="18" pos="1782" userDrawn="1">
          <p15:clr>
            <a:srgbClr val="A4A3A4"/>
          </p15:clr>
        </p15:guide>
        <p15:guide id="19" pos="3392" userDrawn="1">
          <p15:clr>
            <a:srgbClr val="A4A3A4"/>
          </p15:clr>
        </p15:guide>
        <p15:guide id="20" pos="58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" initials="S" lastIdx="2" clrIdx="0">
    <p:extLst>
      <p:ext uri="{19B8F6BF-5375-455C-9EA6-DF929625EA0E}">
        <p15:presenceInfo xmlns:p15="http://schemas.microsoft.com/office/powerpoint/2012/main" userId="SHIN" providerId="None"/>
      </p:ext>
    </p:extLst>
  </p:cmAuthor>
  <p:cmAuthor id="2" name="STTwo" initials="S" lastIdx="1" clrIdx="1">
    <p:extLst>
      <p:ext uri="{19B8F6BF-5375-455C-9EA6-DF929625EA0E}">
        <p15:presenceInfo xmlns:p15="http://schemas.microsoft.com/office/powerpoint/2012/main" userId="db07610b47109f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B46"/>
    <a:srgbClr val="F5812A"/>
    <a:srgbClr val="DEEBF7"/>
    <a:srgbClr val="C5E0B4"/>
    <a:srgbClr val="8EC26A"/>
    <a:srgbClr val="47465D"/>
    <a:srgbClr val="F2F2F2"/>
    <a:srgbClr val="548235"/>
    <a:srgbClr val="F46F0C"/>
    <a:srgbClr val="146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70726" autoAdjust="0"/>
  </p:normalViewPr>
  <p:slideViewPr>
    <p:cSldViewPr snapToGrid="0">
      <p:cViewPr varScale="1">
        <p:scale>
          <a:sx n="118" d="100"/>
          <a:sy n="118" d="100"/>
        </p:scale>
        <p:origin x="342" y="96"/>
      </p:cViewPr>
      <p:guideLst>
        <p:guide pos="3301"/>
        <p:guide orient="horz" pos="4020"/>
        <p:guide pos="3029"/>
        <p:guide pos="5978"/>
        <p:guide orient="horz" pos="595"/>
        <p:guide orient="horz" pos="777"/>
        <p:guide orient="horz" pos="323"/>
        <p:guide pos="3120"/>
        <p:guide pos="535"/>
        <p:guide pos="444"/>
        <p:guide pos="4640"/>
        <p:guide orient="horz" pos="1275"/>
        <p:guide pos="1782"/>
        <p:guide pos="3392"/>
        <p:guide pos="5887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14568"/>
    </p:cViewPr>
  </p:sorterViewPr>
  <p:notesViewPr>
    <p:cSldViewPr snapToGrid="0">
      <p:cViewPr varScale="1">
        <p:scale>
          <a:sx n="111" d="100"/>
          <a:sy n="111" d="100"/>
        </p:scale>
        <p:origin x="215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EBDF51-247B-4538-934E-B0F354DD22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8C792D-A32A-43FC-AABD-3DDA6F75B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/>
          <a:lstStyle>
            <a:lvl1pPr algn="r">
              <a:defRPr sz="1200"/>
            </a:lvl1pPr>
          </a:lstStyle>
          <a:p>
            <a:fld id="{3CF0E62D-627C-4E4F-9984-C30F1F75350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BCB2D-2F85-423D-BE14-FFA13AB9E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8225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9E809-86BE-4770-8714-FE50EF38D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550" y="6748225"/>
            <a:ext cx="4435475" cy="355839"/>
          </a:xfrm>
          <a:prstGeom prst="rect">
            <a:avLst/>
          </a:prstGeom>
        </p:spPr>
        <p:txBody>
          <a:bodyPr vert="horz" lIns="91453" tIns="45726" rIns="91453" bIns="45726" rtlCol="0" anchor="b"/>
          <a:lstStyle>
            <a:lvl1pPr algn="r">
              <a:defRPr sz="1200"/>
            </a:lvl1pPr>
          </a:lstStyle>
          <a:p>
            <a:fld id="{7EA601C2-C7D9-4A1F-9893-6BA071BAD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56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783" cy="356518"/>
          </a:xfrm>
          <a:prstGeom prst="rect">
            <a:avLst/>
          </a:prstGeom>
        </p:spPr>
        <p:txBody>
          <a:bodyPr vert="horz" lIns="94003" tIns="47003" rIns="94003" bIns="4700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6583" y="0"/>
            <a:ext cx="4436407" cy="356518"/>
          </a:xfrm>
          <a:prstGeom prst="rect">
            <a:avLst/>
          </a:prstGeom>
        </p:spPr>
        <p:txBody>
          <a:bodyPr vert="horz" lIns="94003" tIns="47003" rIns="94003" bIns="47003" rtlCol="0"/>
          <a:lstStyle>
            <a:lvl1pPr algn="r">
              <a:defRPr sz="1200"/>
            </a:lvl1pPr>
          </a:lstStyle>
          <a:p>
            <a:fld id="{8FDAA020-9232-41C6-A990-906A534AB87B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89313" y="890588"/>
            <a:ext cx="3455987" cy="2393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03" tIns="47003" rIns="94003" bIns="470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787" y="3418955"/>
            <a:ext cx="8187040" cy="2797923"/>
          </a:xfrm>
          <a:prstGeom prst="rect">
            <a:avLst/>
          </a:prstGeom>
        </p:spPr>
        <p:txBody>
          <a:bodyPr vert="horz" lIns="94003" tIns="47003" rIns="94003" bIns="4700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547"/>
            <a:ext cx="4434783" cy="356517"/>
          </a:xfrm>
          <a:prstGeom prst="rect">
            <a:avLst/>
          </a:prstGeom>
        </p:spPr>
        <p:txBody>
          <a:bodyPr vert="horz" lIns="94003" tIns="47003" rIns="94003" bIns="4700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6583" y="6747547"/>
            <a:ext cx="4436407" cy="356517"/>
          </a:xfrm>
          <a:prstGeom prst="rect">
            <a:avLst/>
          </a:prstGeom>
        </p:spPr>
        <p:txBody>
          <a:bodyPr vert="horz" lIns="94003" tIns="47003" rIns="94003" bIns="47003" rtlCol="0" anchor="b"/>
          <a:lstStyle>
            <a:lvl1pPr algn="r">
              <a:defRPr sz="1200"/>
            </a:lvl1pPr>
          </a:lstStyle>
          <a:p>
            <a:fld id="{775780E7-F0E0-45EE-B87A-14B8BC9CA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0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780E7-F0E0-45EE-B87A-14B8BC9CA5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71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E8938-9289-49A8-AF1F-4ED781EF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843C59-33D3-40EA-9F08-753761209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8450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8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21C3A1-A305-4C7A-A231-80FED68FD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0752" cy="6858000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DFC566B-5DD7-4C94-9A3E-B2CDB198F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83355" y="642100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/>
              <a:t>page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525C52-1B0B-412C-87A2-9131321814D5}"/>
              </a:ext>
            </a:extLst>
          </p:cNvPr>
          <p:cNvSpPr/>
          <p:nvPr userDrawn="1"/>
        </p:nvSpPr>
        <p:spPr>
          <a:xfrm>
            <a:off x="9318567" y="681644"/>
            <a:ext cx="281042" cy="2747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4FC42C-802B-4C78-9115-3D1A8C7A9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6462803"/>
            <a:ext cx="1755775" cy="2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211" userDrawn="1">
          <p15:clr>
            <a:srgbClr val="FBAE40"/>
          </p15:clr>
        </p15:guide>
        <p15:guide id="3" orient="horz" pos="4269" userDrawn="1">
          <p15:clr>
            <a:srgbClr val="FBAE40"/>
          </p15:clr>
        </p15:guide>
        <p15:guide id="4" pos="6046" userDrawn="1">
          <p15:clr>
            <a:srgbClr val="FBAE40"/>
          </p15:clr>
        </p15:guide>
        <p15:guide id="5" pos="194" userDrawn="1">
          <p15:clr>
            <a:srgbClr val="FBAE40"/>
          </p15:clr>
        </p15:guide>
        <p15:guide id="6" orient="horz" pos="40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3447E0-C7F6-45DC-97AC-0AB8AC657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F29F-7A1F-4AC9-9B77-9D33D63E1461}" type="slidenum">
              <a:rPr lang="ko-KR" altLang="en-US" smtClean="0"/>
              <a:pPr/>
              <a:t>‹#›</a:t>
            </a:fld>
            <a:r>
              <a:rPr lang="en-US" altLang="ko-KR" dirty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0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6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7111A-C319-46E7-9828-E66CAC2F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EE34C7-439C-4D7E-9251-B1055FABADD2}"/>
              </a:ext>
            </a:extLst>
          </p:cNvPr>
          <p:cNvSpPr/>
          <p:nvPr/>
        </p:nvSpPr>
        <p:spPr>
          <a:xfrm>
            <a:off x="276837" y="578840"/>
            <a:ext cx="3103926" cy="293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B84E68-B5AB-440F-B8AF-00C8C458FED3}"/>
              </a:ext>
            </a:extLst>
          </p:cNvPr>
          <p:cNvSpPr/>
          <p:nvPr/>
        </p:nvSpPr>
        <p:spPr>
          <a:xfrm>
            <a:off x="5395270" y="6050722"/>
            <a:ext cx="4066229" cy="36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9FE41-41FC-B65F-0680-CA71F72A8633}"/>
              </a:ext>
            </a:extLst>
          </p:cNvPr>
          <p:cNvSpPr/>
          <p:nvPr/>
        </p:nvSpPr>
        <p:spPr>
          <a:xfrm>
            <a:off x="130147" y="135542"/>
            <a:ext cx="9645706" cy="65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071899-0390-B978-00D0-EB7EB6F7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5" y="1211783"/>
            <a:ext cx="3950936" cy="3950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063919-A984-8A80-1C83-11963A8E2DCE}"/>
              </a:ext>
            </a:extLst>
          </p:cNvPr>
          <p:cNvSpPr txBox="1"/>
          <p:nvPr/>
        </p:nvSpPr>
        <p:spPr>
          <a:xfrm>
            <a:off x="4822853" y="2382226"/>
            <a:ext cx="4953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spc="-90" dirty="0">
                <a:solidFill>
                  <a:srgbClr val="F5812A"/>
                </a:solidFill>
                <a:ea typeface="비트로 코어 TTF"/>
              </a:rPr>
              <a:t>미래 고령인구 예상과 복지시설 개수 </a:t>
            </a:r>
            <a:endParaRPr lang="en-US" altLang="ko-KR" sz="4000" b="1" spc="-90" dirty="0">
              <a:solidFill>
                <a:srgbClr val="F5812A"/>
              </a:solidFill>
              <a:ea typeface="비트로 코어 TTF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1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2400" dirty="0" err="1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2400" dirty="0">
              <a:solidFill>
                <a:srgbClr val="60BB4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수정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0-14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유소년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15-64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생산연령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64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이상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고령인구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으로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군집화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315C8A7-EE0F-9DBA-4450-D425519A7620}"/>
              </a:ext>
            </a:extLst>
          </p:cNvPr>
          <p:cNvSpPr/>
          <p:nvPr/>
        </p:nvSpPr>
        <p:spPr>
          <a:xfrm rot="16200000">
            <a:off x="4589840" y="3737034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07F5CA-7424-9D53-1DFB-49A1BFC0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535368"/>
              </p:ext>
            </p:extLst>
          </p:nvPr>
        </p:nvGraphicFramePr>
        <p:xfrm>
          <a:off x="1625016" y="2692220"/>
          <a:ext cx="6511985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397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1302397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1960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1961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….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0-4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4590812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4729444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30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5-9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3350533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3600742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30470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…………..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100</a:t>
                      </a:r>
                      <a:r>
                        <a:rPr lang="ko-KR" altLang="en-US" sz="18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8126AE2-4570-BAE6-78BE-F76D7825A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4347"/>
              </p:ext>
            </p:extLst>
          </p:nvPr>
        </p:nvGraphicFramePr>
        <p:xfrm>
          <a:off x="1561435" y="5047609"/>
          <a:ext cx="6604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9793192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9665755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70200721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3516459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823175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1960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1961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3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유소년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1058783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11065019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0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생산연령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13698341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13949773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고령인구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667268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685487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58945"/>
                  </a:ext>
                </a:extLst>
              </a:tr>
            </a:tbl>
          </a:graphicData>
        </a:graphic>
      </p:graphicFrame>
      <p:sp>
        <p:nvSpPr>
          <p:cNvPr id="11" name="오각형 4">
            <a:extLst>
              <a:ext uri="{FF2B5EF4-FFF2-40B4-BE49-F238E27FC236}">
                <a16:creationId xmlns:a16="http://schemas.microsoft.com/office/drawing/2014/main" id="{FB6D94AB-E014-037E-2BE3-8A4BD146FD75}"/>
              </a:ext>
            </a:extLst>
          </p:cNvPr>
          <p:cNvSpPr/>
          <p:nvPr/>
        </p:nvSpPr>
        <p:spPr>
          <a:xfrm>
            <a:off x="708028" y="2236874"/>
            <a:ext cx="8782046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IPA (Importance – Performance Analysis)</a:t>
            </a:r>
            <a:endParaRPr kumimoji="1" lang="ko-KR" altLang="en-US" sz="12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03CBA1F-8EB6-BBAA-8A1E-6E722D91D765}"/>
              </a:ext>
            </a:extLst>
          </p:cNvPr>
          <p:cNvSpPr/>
          <p:nvPr/>
        </p:nvSpPr>
        <p:spPr>
          <a:xfrm>
            <a:off x="4623062" y="4702893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3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8356B-8F22-4B0D-B427-F2E18FA4B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5976F9-1CF3-47F7-AC7D-B6BD628B2CAC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783E88-9875-4FBF-A081-9A50B6363288}"/>
              </a:ext>
            </a:extLst>
          </p:cNvPr>
          <p:cNvSpPr/>
          <p:nvPr/>
        </p:nvSpPr>
        <p:spPr>
          <a:xfrm>
            <a:off x="5370352" y="3206692"/>
            <a:ext cx="3305262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61964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LSTM</a:t>
            </a:r>
            <a:endParaRPr lang="ko-KR" altLang="en-US" sz="2400" dirty="0">
              <a:solidFill>
                <a:schemeClr val="accent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LSTM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파라미터와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LSTM(Long shot-Term Memory) :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데이터의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장기 의존성을 효과적으로 학습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학습할 수 있도록 설계된 순환 신경망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(RNN)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구조로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기울기 소실문제를 해결하여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시퀀스 데이터를 처리하는데 탁월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3B4D26B3-987B-583A-EEE7-836E220D7B6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시각화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91E5DDA-B455-6414-DC8A-3180511EA49D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LSTM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파라미터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5FE44D-9C8C-BBCE-4251-E402AF44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2721348"/>
            <a:ext cx="3927599" cy="12324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A36652-7044-451A-8DCB-781394B50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4187435"/>
            <a:ext cx="4344271" cy="20771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CAB7B08-0EC4-C5BA-19E6-E79E2699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90" y="4187435"/>
            <a:ext cx="4079735" cy="22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67818D-8ACD-3EE9-DBA6-5ABD7FF85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549" y="2610671"/>
            <a:ext cx="3615777" cy="1382335"/>
          </a:xfrm>
          <a:prstGeom prst="rect">
            <a:avLst/>
          </a:prstGeom>
        </p:spPr>
      </p:pic>
      <p:sp>
        <p:nvSpPr>
          <p:cNvPr id="17" name="제목 개체 틀 29">
            <a:extLst>
              <a:ext uri="{FF2B5EF4-FFF2-40B4-BE49-F238E27FC236}">
                <a16:creationId xmlns:a16="http://schemas.microsoft.com/office/drawing/2014/main" id="{6B7B7FD0-A515-2001-4147-546C74BC390D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93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Prophet</a:t>
            </a:r>
            <a:endParaRPr lang="ko-KR" altLang="en-US" sz="2400" dirty="0">
              <a:solidFill>
                <a:schemeClr val="accent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Prophet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파라미터와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Prophet : Facebook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개발한 시계열 데이터 예측 도구로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특이점 감지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주기성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효과적으로 처리할 수 있어 예측 및 분석에 유용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F32EC5D-8227-6DE5-2625-D5D4B246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2781524"/>
            <a:ext cx="4153637" cy="1466796"/>
          </a:xfrm>
          <a:prstGeom prst="rect">
            <a:avLst/>
          </a:prstGeom>
        </p:spPr>
      </p:pic>
      <p:sp>
        <p:nvSpPr>
          <p:cNvPr id="11" name="오각형 4">
            <a:extLst>
              <a:ext uri="{FF2B5EF4-FFF2-40B4-BE49-F238E27FC236}">
                <a16:creationId xmlns:a16="http://schemas.microsoft.com/office/drawing/2014/main" id="{A7C3E5B4-2FB7-AF2F-35CA-84F94DB6FE02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시각화</a:t>
            </a:r>
          </a:p>
        </p:txBody>
      </p:sp>
      <p:sp>
        <p:nvSpPr>
          <p:cNvPr id="12" name="오각형 4">
            <a:extLst>
              <a:ext uri="{FF2B5EF4-FFF2-40B4-BE49-F238E27FC236}">
                <a16:creationId xmlns:a16="http://schemas.microsoft.com/office/drawing/2014/main" id="{33612BE2-87A9-C384-3907-0590E1BEE52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Prophet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파라미터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C94DCC-63E6-AF3C-8B67-01D13B6B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3" y="2732683"/>
            <a:ext cx="4184641" cy="2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2129BC-7C97-50F8-32D0-79F7D9729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5" y="4631562"/>
            <a:ext cx="4075594" cy="1596456"/>
          </a:xfrm>
          <a:prstGeom prst="rect">
            <a:avLst/>
          </a:prstGeom>
        </p:spPr>
      </p:pic>
      <p:sp>
        <p:nvSpPr>
          <p:cNvPr id="15" name="제목 개체 틀 29">
            <a:extLst>
              <a:ext uri="{FF2B5EF4-FFF2-40B4-BE49-F238E27FC236}">
                <a16:creationId xmlns:a16="http://schemas.microsoft.com/office/drawing/2014/main" id="{B7F33BAC-A7C2-1DC6-5365-8598BF4F92DD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83584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결과값과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Prophet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결과값의 평균을 채택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DA023579-D26D-A491-F957-8888A306A69E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9CC0C45F-3321-2F43-6514-EB828BBFAF96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최종결과</a:t>
            </a:r>
          </a:p>
        </p:txBody>
      </p:sp>
      <p:sp>
        <p:nvSpPr>
          <p:cNvPr id="11" name="오각형 4">
            <a:extLst>
              <a:ext uri="{FF2B5EF4-FFF2-40B4-BE49-F238E27FC236}">
                <a16:creationId xmlns:a16="http://schemas.microsoft.com/office/drawing/2014/main" id="{07745D5F-C214-CAF4-BFCF-2D75B1386674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LSTM+ Prophet</a:t>
            </a:r>
            <a:endParaRPr kumimoji="1" lang="ko-KR" altLang="en-US" sz="12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BF85D4F-D989-827E-7CC4-AA48A68A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444"/>
              </p:ext>
            </p:extLst>
          </p:nvPr>
        </p:nvGraphicFramePr>
        <p:xfrm>
          <a:off x="813110" y="2776536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9457414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9815962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10106895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10285307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3AB5D81-5E19-1E88-652E-B2EC27072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54114"/>
              </p:ext>
            </p:extLst>
          </p:nvPr>
        </p:nvGraphicFramePr>
        <p:xfrm>
          <a:off x="2993757" y="2776536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9585885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9871192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10155665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10439319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25772B-3489-2084-E75D-51298753A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34707"/>
              </p:ext>
            </p:extLst>
          </p:nvPr>
        </p:nvGraphicFramePr>
        <p:xfrm>
          <a:off x="6397481" y="2812515"/>
          <a:ext cx="1691010" cy="246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505">
                  <a:extLst>
                    <a:ext uri="{9D8B030D-6E8A-4147-A177-3AD203B41FA5}">
                      <a16:colId xmlns:a16="http://schemas.microsoft.com/office/drawing/2014/main" val="812930859"/>
                    </a:ext>
                  </a:extLst>
                </a:gridCol>
                <a:gridCol w="845505">
                  <a:extLst>
                    <a:ext uri="{9D8B030D-6E8A-4147-A177-3AD203B41FA5}">
                      <a16:colId xmlns:a16="http://schemas.microsoft.com/office/drawing/2014/main" val="3248461184"/>
                    </a:ext>
                  </a:extLst>
                </a:gridCol>
              </a:tblGrid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Year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고령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0956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9521649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30641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2025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9843577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5699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2026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10131280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00525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2027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10362313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7148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…..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317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D53725-4D58-F82A-8513-05B6BDA6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61648">
            <a:off x="7791657" y="2529767"/>
            <a:ext cx="489091" cy="493537"/>
          </a:xfrm>
          <a:prstGeom prst="rect">
            <a:avLst/>
          </a:prstGeom>
        </p:spPr>
      </p:pic>
      <p:sp>
        <p:nvSpPr>
          <p:cNvPr id="15" name="덧셈 기호 66">
            <a:extLst>
              <a:ext uri="{FF2B5EF4-FFF2-40B4-BE49-F238E27FC236}">
                <a16:creationId xmlns:a16="http://schemas.microsoft.com/office/drawing/2014/main" id="{A372B68F-7F7E-1C4E-1304-4692AC8CA437}"/>
              </a:ext>
            </a:extLst>
          </p:cNvPr>
          <p:cNvSpPr/>
          <p:nvPr/>
        </p:nvSpPr>
        <p:spPr bwMode="auto">
          <a:xfrm>
            <a:off x="2504120" y="3858367"/>
            <a:ext cx="435428" cy="368673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0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390CAA-59A9-45DC-B5B5-F7974534A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4DA341-70D4-44DD-A2AD-2791A4D5606C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EE7B0-9B69-4ED6-A154-C97157C3E732}"/>
              </a:ext>
            </a:extLst>
          </p:cNvPr>
          <p:cNvSpPr/>
          <p:nvPr/>
        </p:nvSpPr>
        <p:spPr>
          <a:xfrm>
            <a:off x="3805084" y="3206692"/>
            <a:ext cx="4870530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508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chemeClr val="accent6"/>
                </a:solidFill>
                <a:latin typeface="비트로 코어 TTF" pitchFamily="2" charset="-127"/>
                <a:ea typeface="비트로 코어 TTF" pitchFamily="2" charset="-127"/>
              </a:rPr>
              <a:t>데이터 분석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DA023579-D26D-A491-F957-8888A306A69E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Ⅲ.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9CC0C45F-3321-2F43-6514-EB828BBFAF96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2072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 복지시설 예상</a:t>
            </a:r>
          </a:p>
        </p:txBody>
      </p:sp>
      <p:sp>
        <p:nvSpPr>
          <p:cNvPr id="11" name="오각형 4">
            <a:extLst>
              <a:ext uri="{FF2B5EF4-FFF2-40B4-BE49-F238E27FC236}">
                <a16:creationId xmlns:a16="http://schemas.microsoft.com/office/drawing/2014/main" id="{07745D5F-C214-CAF4-BFCF-2D75B1386674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2022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 복지시설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66AC7F4-4A2B-758C-8AC8-0273579C8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64457"/>
              </p:ext>
            </p:extLst>
          </p:nvPr>
        </p:nvGraphicFramePr>
        <p:xfrm>
          <a:off x="1348783" y="2845401"/>
          <a:ext cx="2902104" cy="27520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1052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451052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시설별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2022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89698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308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6069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노인여가복지시설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69786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19272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E3E09F1-AD6C-E2F5-3894-4561D1B8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79448"/>
              </p:ext>
            </p:extLst>
          </p:nvPr>
        </p:nvGraphicFramePr>
        <p:xfrm>
          <a:off x="5916537" y="2837477"/>
          <a:ext cx="2902104" cy="27520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1052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451052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시설별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2072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43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177854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610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12033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노인여가복지시설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13872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38212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15F0079-9EC2-36DB-C49A-D9A1F58195DD}"/>
              </a:ext>
            </a:extLst>
          </p:cNvPr>
          <p:cNvSpPr/>
          <p:nvPr/>
        </p:nvSpPr>
        <p:spPr>
          <a:xfrm rot="16200000">
            <a:off x="4914231" y="3991783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E23FED-226B-9508-43D3-696C53BFE13B}"/>
              </a:ext>
            </a:extLst>
          </p:cNvPr>
          <p:cNvSpPr/>
          <p:nvPr/>
        </p:nvSpPr>
        <p:spPr>
          <a:xfrm>
            <a:off x="686587" y="1252537"/>
            <a:ext cx="8785225" cy="742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2072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년의 복지시설 예상 값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18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12127B-401E-1C3C-EADB-1D26A4E93823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AB6436-BB54-4649-9E0E-CFB796A5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8D53D6-2A51-30CE-0BD2-18A7CF430567}"/>
                </a:ext>
              </a:extLst>
            </p:cNvPr>
            <p:cNvSpPr/>
            <p:nvPr/>
          </p:nvSpPr>
          <p:spPr>
            <a:xfrm>
              <a:off x="2006825" y="3172078"/>
              <a:ext cx="6077118" cy="233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개체 틀 29">
            <a:extLst>
              <a:ext uri="{FF2B5EF4-FFF2-40B4-BE49-F238E27FC236}">
                <a16:creationId xmlns:a16="http://schemas.microsoft.com/office/drawing/2014/main" id="{E58DD7FF-8626-C4D6-E1EE-65E2C8037C7B}"/>
              </a:ext>
            </a:extLst>
          </p:cNvPr>
          <p:cNvSpPr txBox="1">
            <a:spLocks/>
          </p:cNvSpPr>
          <p:nvPr/>
        </p:nvSpPr>
        <p:spPr>
          <a:xfrm>
            <a:off x="1509156" y="3289587"/>
            <a:ext cx="6671892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6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자세한 코드는 </a:t>
            </a:r>
            <a:r>
              <a:rPr lang="en-US" altLang="ko-KR" sz="1600" dirty="0">
                <a:solidFill>
                  <a:srgbClr val="0070C0"/>
                </a:solidFill>
                <a:ea typeface="비트로 코어 TTF"/>
              </a:rPr>
              <a:t>https://github.com/seup178/population</a:t>
            </a:r>
            <a:r>
              <a:rPr lang="ko-KR" altLang="en-US" sz="1600" dirty="0">
                <a:solidFill>
                  <a:srgbClr val="60BB46"/>
                </a:solidFill>
                <a:ea typeface="비트로 코어 TTF"/>
              </a:rPr>
              <a:t>에 있습니다</a:t>
            </a:r>
            <a:endParaRPr lang="ko-KR" altLang="en-US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</p:txBody>
      </p:sp>
      <p:sp>
        <p:nvSpPr>
          <p:cNvPr id="9" name="제목 개체 틀 29">
            <a:extLst>
              <a:ext uri="{FF2B5EF4-FFF2-40B4-BE49-F238E27FC236}">
                <a16:creationId xmlns:a16="http://schemas.microsoft.com/office/drawing/2014/main" id="{46BC9ADB-377C-07F0-E4CC-D0158E7F68E2}"/>
              </a:ext>
            </a:extLst>
          </p:cNvPr>
          <p:cNvSpPr txBox="1">
            <a:spLocks/>
          </p:cNvSpPr>
          <p:nvPr/>
        </p:nvSpPr>
        <p:spPr>
          <a:xfrm>
            <a:off x="6363707" y="4341377"/>
            <a:ext cx="3070936" cy="1566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Name: </a:t>
            </a:r>
            <a:r>
              <a:rPr lang="ko-KR" altLang="en-US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김준영</a:t>
            </a: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Tel : 010-8325-7827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60BB46"/>
                </a:solidFill>
                <a:latin typeface="비트로 코어 TTF" pitchFamily="2" charset="-127"/>
                <a:ea typeface="비트로 코어 TTF"/>
              </a:rPr>
              <a:t>E-mail : felicity1828@gmail.com</a:t>
            </a:r>
            <a:endParaRPr lang="ko-KR" altLang="en-US" sz="1600" dirty="0">
              <a:solidFill>
                <a:srgbClr val="60BB46"/>
              </a:solidFill>
              <a:latin typeface="비트로 코어 TTF" pitchFamily="2" charset="-127"/>
              <a:ea typeface="비트로 코어 TTF"/>
            </a:endParaRPr>
          </a:p>
        </p:txBody>
      </p:sp>
    </p:spTree>
    <p:extLst>
      <p:ext uri="{BB962C8B-B14F-4D97-AF65-F5344CB8AC3E}">
        <p14:creationId xmlns:p14="http://schemas.microsoft.com/office/powerpoint/2010/main" val="153440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A2D02A-A26B-4FDE-9463-5476A1471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00F29F-7A1F-4AC9-9B77-9D33D63E1461}" type="slidenum">
              <a:rPr lang="ko-KR" altLang="en-US" smtClean="0"/>
              <a:pPr/>
              <a:t>17</a:t>
            </a:fld>
            <a:r>
              <a:rPr lang="en-US" altLang="ko-KR"/>
              <a:t>page</a:t>
            </a:r>
            <a:endParaRPr lang="ko-KR" altLang="en-US" dirty="0"/>
          </a:p>
        </p:txBody>
      </p:sp>
      <p:sp>
        <p:nvSpPr>
          <p:cNvPr id="3" name="제목 개체 틀 29">
            <a:extLst>
              <a:ext uri="{FF2B5EF4-FFF2-40B4-BE49-F238E27FC236}">
                <a16:creationId xmlns:a16="http://schemas.microsoft.com/office/drawing/2014/main" id="{F01A79C8-6EF7-4899-A963-1BC4E1469C7E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제안 배경</a:t>
            </a:r>
          </a:p>
        </p:txBody>
      </p:sp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516F115D-4C43-45AC-8633-42BC952BAD18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 err="1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학교의 이해 및 관련 지원 정책</a:t>
            </a:r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(2/2)</a:t>
            </a:r>
            <a:endParaRPr lang="ko-KR" altLang="en-US" sz="1600" spc="0" dirty="0">
              <a:solidFill>
                <a:srgbClr val="60BB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F1A396-6CA8-4D77-B262-951E8982B6E3}"/>
              </a:ext>
            </a:extLst>
          </p:cNvPr>
          <p:cNvCxnSpPr>
            <a:cxnSpLocks/>
          </p:cNvCxnSpPr>
          <p:nvPr/>
        </p:nvCxnSpPr>
        <p:spPr>
          <a:xfrm>
            <a:off x="4319265" y="796419"/>
            <a:ext cx="0" cy="275937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187DD400-4EF5-4B32-A5E6-4A4337C3D1FA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A705FB-986C-4B5B-B195-726E328AB75C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농업계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 지원 정책의 </a:t>
            </a: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일환으로 </a:t>
            </a: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농고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농대생들의 취업 및 창업 역량을 강화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b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농산업분야로의 취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64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창업 활성화에 기여하기 위해 농업계학교 교육지원사업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시행되고 있음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824860-6402-4C4B-9830-70C0F31F9C70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BC836E-F7F2-4AAF-B8F8-0DF6147F6F0A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44">
            <a:extLst>
              <a:ext uri="{FF2B5EF4-FFF2-40B4-BE49-F238E27FC236}">
                <a16:creationId xmlns:a16="http://schemas.microsoft.com/office/drawing/2014/main" id="{8E971467-2D20-42AA-A619-278B58975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2" y="2654658"/>
            <a:ext cx="3328699" cy="616187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여건에 맞는 자율적 특화 프로그램을 편성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운영하여 농업계학교 재학생의 농산업분야 창업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 마인드 공유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확산 유도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4431A891-E07B-4330-ACC4-7B9A58DEF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2" y="3323391"/>
            <a:ext cx="3328698" cy="252000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학과가 설치된 학교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농고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농대</a:t>
            </a: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Text Box 44">
            <a:extLst>
              <a:ext uri="{FF2B5EF4-FFF2-40B4-BE49-F238E27FC236}">
                <a16:creationId xmlns:a16="http://schemas.microsoft.com/office/drawing/2014/main" id="{EAFD08C6-7DFA-4FD1-B6D9-6EC074AB7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979" y="2661338"/>
            <a:ext cx="2022899" cy="552304"/>
          </a:xfrm>
          <a:prstGeom prst="rect">
            <a:avLst/>
          </a:prstGeom>
          <a:solidFill>
            <a:schemeClr val="bg1">
              <a:lumMod val="85000"/>
              <a:alpha val="5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ko-KR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농업계학교 교육지원사업참가 농업계학교</a:t>
            </a:r>
            <a:r>
              <a:rPr lang="ko-KR" altLang="en-US" sz="105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 Box 44">
            <a:extLst>
              <a:ext uri="{FF2B5EF4-FFF2-40B4-BE49-F238E27FC236}">
                <a16:creationId xmlns:a16="http://schemas.microsoft.com/office/drawing/2014/main" id="{D47A531A-E1A9-4A46-910F-C87C9CF2A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80" y="3319508"/>
            <a:ext cx="364677" cy="2396326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사업개요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 Box 44">
            <a:extLst>
              <a:ext uri="{FF2B5EF4-FFF2-40B4-BE49-F238E27FC236}">
                <a16:creationId xmlns:a16="http://schemas.microsoft.com/office/drawing/2014/main" id="{DC8ED5EB-6C2E-49A7-A2C6-232D3003B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414" y="3319509"/>
            <a:ext cx="477342" cy="252000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rIns="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대상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2CDD27CF-FE28-4066-BD32-3DEF3A94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414" y="3620172"/>
            <a:ext cx="477342" cy="2095662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rIns="0"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 Box 44">
            <a:extLst>
              <a:ext uri="{FF2B5EF4-FFF2-40B4-BE49-F238E27FC236}">
                <a16:creationId xmlns:a16="http://schemas.microsoft.com/office/drawing/2014/main" id="{4D7B9830-E4F7-4C36-9AB6-2B468F0CB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406" y="3633252"/>
            <a:ext cx="3322594" cy="208258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D506C7-269F-4023-8C0F-6417BC149416}"/>
              </a:ext>
            </a:extLst>
          </p:cNvPr>
          <p:cNvSpPr txBox="1"/>
          <p:nvPr/>
        </p:nvSpPr>
        <p:spPr>
          <a:xfrm>
            <a:off x="1691690" y="3641718"/>
            <a:ext cx="31997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교육내용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 지정 프로그램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학교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특화 교육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3F1F2A-E547-4814-B4D2-EDA6B9D202CD}"/>
              </a:ext>
            </a:extLst>
          </p:cNvPr>
          <p:cNvSpPr txBox="1"/>
          <p:nvPr/>
        </p:nvSpPr>
        <p:spPr>
          <a:xfrm>
            <a:off x="1700482" y="4022633"/>
            <a:ext cx="3199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지원내용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학교별 교육과정 운영비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강사수당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실습재료비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인쇄비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교육장 사용료 등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E4D0DE0-087F-4DC0-AB10-C42ACA3B2613}"/>
              </a:ext>
            </a:extLst>
          </p:cNvPr>
          <p:cNvGraphicFramePr>
            <a:graphicFrameLocks noGrp="1"/>
          </p:cNvGraphicFramePr>
          <p:nvPr/>
        </p:nvGraphicFramePr>
        <p:xfrm>
          <a:off x="1781688" y="4431209"/>
          <a:ext cx="3026848" cy="1166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566">
                  <a:extLst>
                    <a:ext uri="{9D8B030D-6E8A-4147-A177-3AD203B41FA5}">
                      <a16:colId xmlns:a16="http://schemas.microsoft.com/office/drawing/2014/main" val="2866532953"/>
                    </a:ext>
                  </a:extLst>
                </a:gridCol>
                <a:gridCol w="1167238">
                  <a:extLst>
                    <a:ext uri="{9D8B030D-6E8A-4147-A177-3AD203B41FA5}">
                      <a16:colId xmlns:a16="http://schemas.microsoft.com/office/drawing/2014/main" val="1587075437"/>
                    </a:ext>
                  </a:extLst>
                </a:gridCol>
                <a:gridCol w="1595044">
                  <a:extLst>
                    <a:ext uri="{9D8B030D-6E8A-4147-A177-3AD203B41FA5}">
                      <a16:colId xmlns:a16="http://schemas.microsoft.com/office/drawing/2014/main" val="534484763"/>
                    </a:ext>
                  </a:extLst>
                </a:gridCol>
              </a:tblGrid>
              <a:tr h="22151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정부지정분야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학교특화분야</a:t>
                      </a:r>
                      <a:endParaRPr lang="ko-KR" alt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723136"/>
                  </a:ext>
                </a:extLst>
              </a:tr>
              <a:tr h="930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latin typeface="+mj-lt"/>
                          <a:ea typeface="나눔고딕" pitchFamily="50" charset="-127"/>
                        </a:rPr>
                        <a:t>프로</a:t>
                      </a:r>
                      <a:endParaRPr lang="en-US" altLang="ko-KR" sz="900" b="1" kern="0" spc="-10" dirty="0">
                        <a:solidFill>
                          <a:srgbClr val="000000"/>
                        </a:solidFill>
                        <a:latin typeface="+mj-lt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10" dirty="0">
                          <a:solidFill>
                            <a:srgbClr val="000000"/>
                          </a:solidFill>
                          <a:latin typeface="+mj-lt"/>
                          <a:ea typeface="나눔고딕" pitchFamily="50" charset="-127"/>
                        </a:rPr>
                        <a:t>그램</a:t>
                      </a:r>
                      <a:endParaRPr lang="en-US" altLang="ko-KR" sz="900" b="1" kern="0" spc="-10" dirty="0">
                        <a:solidFill>
                          <a:srgbClr val="000000"/>
                        </a:solidFill>
                        <a:latin typeface="+mj-lt"/>
                        <a:ea typeface="나눔고딕" pitchFamily="50" charset="-127"/>
                      </a:endParaRPr>
                    </a:p>
                  </a:txBody>
                  <a:tcPr marL="0" marR="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진로탐색 및 체험교육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교내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현장실습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자격증 취득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창업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취업동아리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 실무교육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승계 기초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협약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경영 승계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학교 자체특성 고려한 특화교육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농산업분야 진출 마인드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</a:t>
                      </a: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취업 승계 컨설팅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85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도농교류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프로그램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None/>
                      </a:pPr>
                      <a:r>
                        <a:rPr lang="en-US" altLang="ko-KR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5) </a:t>
                      </a:r>
                      <a:r>
                        <a:rPr lang="ko-KR" altLang="en-US" sz="85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산업체 협약 인력양성 교육</a:t>
                      </a: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AutoNum type="circleNumDbPlain"/>
                      </a:pP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ea"/>
                        <a:buAutoNum type="circleNumDbPlain"/>
                      </a:pPr>
                      <a:endParaRPr lang="en-US" altLang="ko-KR" sz="85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398226"/>
                  </a:ext>
                </a:extLst>
              </a:tr>
            </a:tbl>
          </a:graphicData>
        </a:graphic>
      </p:graphicFrame>
      <p:sp>
        <p:nvSpPr>
          <p:cNvPr id="38" name="Text Box 44">
            <a:extLst>
              <a:ext uri="{FF2B5EF4-FFF2-40B4-BE49-F238E27FC236}">
                <a16:creationId xmlns:a16="http://schemas.microsoft.com/office/drawing/2014/main" id="{FB55AAE4-A37F-436A-8D2C-AB57A7F5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468" y="5773288"/>
            <a:ext cx="882676" cy="576000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사업절차</a:t>
            </a:r>
            <a:endParaRPr lang="en-US" altLang="ko-KR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 Box 44">
            <a:extLst>
              <a:ext uri="{FF2B5EF4-FFF2-40B4-BE49-F238E27FC236}">
                <a16:creationId xmlns:a16="http://schemas.microsoft.com/office/drawing/2014/main" id="{8D3E2807-720C-4400-AB9E-B5088E784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41" y="5767856"/>
            <a:ext cx="3320159" cy="576000"/>
          </a:xfrm>
          <a:prstGeom prst="rect">
            <a:avLst/>
          </a:prstGeom>
          <a:noFill/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52590B-4565-4715-B729-8E8E3FDF5C53}"/>
              </a:ext>
            </a:extLst>
          </p:cNvPr>
          <p:cNvGrpSpPr/>
          <p:nvPr/>
        </p:nvGrpSpPr>
        <p:grpSpPr>
          <a:xfrm>
            <a:off x="1599627" y="5856607"/>
            <a:ext cx="3359419" cy="409948"/>
            <a:chOff x="5418671" y="3737488"/>
            <a:chExt cx="3497836" cy="40994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DE5565-EFEF-4B4E-8E13-FE77061B4F93}"/>
                </a:ext>
              </a:extLst>
            </p:cNvPr>
            <p:cNvSpPr txBox="1"/>
            <p:nvPr/>
          </p:nvSpPr>
          <p:spPr>
            <a:xfrm>
              <a:off x="5418671" y="3778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지원대상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선정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15BFF3-DE74-464A-9EFF-433C1B6DA208}"/>
                </a:ext>
              </a:extLst>
            </p:cNvPr>
            <p:cNvSpPr txBox="1"/>
            <p:nvPr/>
          </p:nvSpPr>
          <p:spPr>
            <a:xfrm>
              <a:off x="6190103" y="376868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운영지침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통보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ABE407-217B-4557-8B9B-BC7A7F261BA0}"/>
                </a:ext>
              </a:extLst>
            </p:cNvPr>
            <p:cNvSpPr txBox="1"/>
            <p:nvPr/>
          </p:nvSpPr>
          <p:spPr>
            <a:xfrm>
              <a:off x="6982755" y="3811600"/>
              <a:ext cx="11521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사업운영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A7C66F-B1F4-4C20-910F-A2202A0F674B}"/>
                </a:ext>
              </a:extLst>
            </p:cNvPr>
            <p:cNvSpPr txBox="1"/>
            <p:nvPr/>
          </p:nvSpPr>
          <p:spPr>
            <a:xfrm>
              <a:off x="7764379" y="37534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사업결과</a:t>
              </a:r>
              <a:endParaRPr lang="en-US" altLang="ko-KR" sz="9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보고</a:t>
              </a:r>
              <a:r>
                <a:rPr lang="en-US" altLang="ko-KR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9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정산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81CD39-C810-49B3-A7FE-F141AA869F99}"/>
                </a:ext>
              </a:extLst>
            </p:cNvPr>
            <p:cNvSpPr/>
            <p:nvPr/>
          </p:nvSpPr>
          <p:spPr>
            <a:xfrm>
              <a:off x="5688283" y="3753400"/>
              <a:ext cx="612904" cy="38462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A7706D-F27F-496A-B99D-FAB4FC7BF9E3}"/>
                </a:ext>
              </a:extLst>
            </p:cNvPr>
            <p:cNvSpPr/>
            <p:nvPr/>
          </p:nvSpPr>
          <p:spPr>
            <a:xfrm>
              <a:off x="6468507" y="3743985"/>
              <a:ext cx="612904" cy="384621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314243-A9F9-4B01-BE76-12859671AF2D}"/>
                </a:ext>
              </a:extLst>
            </p:cNvPr>
            <p:cNvSpPr/>
            <p:nvPr/>
          </p:nvSpPr>
          <p:spPr>
            <a:xfrm>
              <a:off x="7252367" y="3742936"/>
              <a:ext cx="612904" cy="38462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0D180E9-47A9-4B4A-BA62-43C4F5E4EDB4}"/>
                </a:ext>
              </a:extLst>
            </p:cNvPr>
            <p:cNvSpPr/>
            <p:nvPr/>
          </p:nvSpPr>
          <p:spPr>
            <a:xfrm>
              <a:off x="8036499" y="3737488"/>
              <a:ext cx="612904" cy="384621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D30B9708-F8BD-4849-A9C6-F98D9B096884}"/>
                </a:ext>
              </a:extLst>
            </p:cNvPr>
            <p:cNvSpPr/>
            <p:nvPr/>
          </p:nvSpPr>
          <p:spPr>
            <a:xfrm>
              <a:off x="6354787" y="3859376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D4481F74-9898-4A97-890C-E45750182581}"/>
                </a:ext>
              </a:extLst>
            </p:cNvPr>
            <p:cNvSpPr/>
            <p:nvPr/>
          </p:nvSpPr>
          <p:spPr>
            <a:xfrm>
              <a:off x="7126771" y="3861064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A477A4E4-195F-4405-B398-7AD86749593D}"/>
                </a:ext>
              </a:extLst>
            </p:cNvPr>
            <p:cNvSpPr/>
            <p:nvPr/>
          </p:nvSpPr>
          <p:spPr>
            <a:xfrm>
              <a:off x="7911747" y="3861048"/>
              <a:ext cx="72000" cy="144000"/>
            </a:xfrm>
            <a:prstGeom prst="chevr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DFBAE1-669E-4345-B06F-5E8F7C744100}"/>
              </a:ext>
            </a:extLst>
          </p:cNvPr>
          <p:cNvGraphicFramePr>
            <a:graphicFrameLocks noGrp="1"/>
          </p:cNvGraphicFramePr>
          <p:nvPr/>
        </p:nvGraphicFramePr>
        <p:xfrm>
          <a:off x="5240338" y="3309963"/>
          <a:ext cx="2022899" cy="3033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1753592056"/>
                    </a:ext>
                  </a:extLst>
                </a:gridCol>
              </a:tblGrid>
              <a:tr h="37619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fontAlgn="ctr" latinLnBrk="0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고등학교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경남자영고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금산산업고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김제농생명마이스터고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김제자영고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대구농업마이스터고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대구자연과학고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수원농생명과학고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여주자영농고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유성생명과학고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전주생명과학고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천안제일고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한국식품마이스터고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충남발효식품고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서산중앙고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영서고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광양하이텍고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강원대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순천대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안동대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여주농전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충남대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Text Box 44">
            <a:extLst>
              <a:ext uri="{FF2B5EF4-FFF2-40B4-BE49-F238E27FC236}">
                <a16:creationId xmlns:a16="http://schemas.microsoft.com/office/drawing/2014/main" id="{3CB515BF-21A7-4E80-BCCE-28954833F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10" y="2654658"/>
            <a:ext cx="882676" cy="616187"/>
          </a:xfrm>
          <a:prstGeom prst="rect">
            <a:avLst/>
          </a:prstGeom>
          <a:solidFill>
            <a:srgbClr val="C5E0B4">
              <a:alpha val="55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사업목적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 Box 44">
            <a:extLst>
              <a:ext uri="{FF2B5EF4-FFF2-40B4-BE49-F238E27FC236}">
                <a16:creationId xmlns:a16="http://schemas.microsoft.com/office/drawing/2014/main" id="{EA3AD740-9C1E-4643-8010-D0D958B28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546" y="2661338"/>
            <a:ext cx="2016538" cy="552304"/>
          </a:xfrm>
          <a:prstGeom prst="rect">
            <a:avLst/>
          </a:prstGeom>
          <a:solidFill>
            <a:schemeClr val="bg1">
              <a:lumMod val="85000"/>
              <a:alpha val="5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92075" indent="-92075"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spcBef>
                <a:spcPct val="40000"/>
              </a:spcBef>
            </a:pP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21</a:t>
            </a:r>
            <a:r>
              <a:rPr lang="ko-KR" altLang="en-US" sz="1050" b="1" kern="0" dirty="0">
                <a:solidFill>
                  <a:srgbClr val="F46F0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ko-KR" altLang="en-US" sz="1050" b="1" kern="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농업계학교 교육지원사업참가 농업계학교</a:t>
            </a:r>
            <a:r>
              <a:rPr lang="ko-KR" altLang="en-US" sz="105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2D471B4-1AD0-48F0-A169-60285DC58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91403"/>
              </p:ext>
            </p:extLst>
          </p:nvPr>
        </p:nvGraphicFramePr>
        <p:xfrm>
          <a:off x="7473716" y="3309962"/>
          <a:ext cx="2022899" cy="3033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48">
                  <a:extLst>
                    <a:ext uri="{9D8B030D-6E8A-4147-A177-3AD203B41FA5}">
                      <a16:colId xmlns:a16="http://schemas.microsoft.com/office/drawing/2014/main" val="1753592056"/>
                    </a:ext>
                  </a:extLst>
                </a:gridCol>
              </a:tblGrid>
              <a:tr h="27141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fontAlgn="ctr" latinLnBrk="0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고등학교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학교명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대학교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9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경남자영고등학교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광영하이텍고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김제농명마이스터고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김제자영고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대구농업마이스터고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대구자연과학고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서산중앙고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수원농생명과학고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영서고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유성생명과학고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전주생명과학고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천안제일고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청주농업고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한국펫고등학교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한국식품마이스터고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 충남발효식품고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강원대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경상국립대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순천대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안동대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여주농전</a:t>
                      </a:r>
                      <a:endParaRPr lang="ko-KR" altLang="en-US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전남대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전북대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미전농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제주대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충남대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융복합</a:t>
                      </a:r>
                      <a:r>
                        <a:rPr lang="en-US" altLang="ko-KR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대구대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0" dirty="0" err="1">
                          <a:solidFill>
                            <a:srgbClr val="00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연암대</a:t>
                      </a:r>
                      <a:endParaRPr lang="en-US" altLang="ko-KR" sz="800" kern="0" spc="-1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오각형 4">
            <a:extLst>
              <a:ext uri="{FF2B5EF4-FFF2-40B4-BE49-F238E27FC236}">
                <a16:creationId xmlns:a16="http://schemas.microsoft.com/office/drawing/2014/main" id="{706ABBEC-B1B0-4D8A-988D-F791B0050E61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농업계학교 교육지원사업</a:t>
            </a:r>
          </a:p>
        </p:txBody>
      </p:sp>
      <p:sp>
        <p:nvSpPr>
          <p:cNvPr id="58" name="오각형 4">
            <a:extLst>
              <a:ext uri="{FF2B5EF4-FFF2-40B4-BE49-F238E27FC236}">
                <a16:creationId xmlns:a16="http://schemas.microsoft.com/office/drawing/2014/main" id="{75881CEC-9673-4087-B267-32E7CB4FA07D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20,21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년도 농업계학교 교육지원사업 대상</a:t>
            </a:r>
          </a:p>
        </p:txBody>
      </p:sp>
    </p:spTree>
    <p:extLst>
      <p:ext uri="{BB962C8B-B14F-4D97-AF65-F5344CB8AC3E}">
        <p14:creationId xmlns:p14="http://schemas.microsoft.com/office/powerpoint/2010/main" val="253660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A9C36D-A763-4CCC-A727-7C57A7C8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1D771B-FA6D-4B5D-B97E-C4B5B970B64E}"/>
              </a:ext>
            </a:extLst>
          </p:cNvPr>
          <p:cNvGrpSpPr/>
          <p:nvPr/>
        </p:nvGrpSpPr>
        <p:grpSpPr>
          <a:xfrm>
            <a:off x="1017986" y="1852453"/>
            <a:ext cx="1877441" cy="927443"/>
            <a:chOff x="597517" y="1582320"/>
            <a:chExt cx="1877441" cy="927443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7BAF6C3-491F-4D70-802C-D11AC8F5398A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주제 선정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A0F46355-5CD0-4774-97E8-172EAB781272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553356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주제 선정 배경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프로젝트 목표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F9CC8-85BC-4A5A-AC82-F75499FB6F2C}"/>
              </a:ext>
            </a:extLst>
          </p:cNvPr>
          <p:cNvGrpSpPr/>
          <p:nvPr/>
        </p:nvGrpSpPr>
        <p:grpSpPr>
          <a:xfrm>
            <a:off x="2992233" y="1852453"/>
            <a:ext cx="1877441" cy="2330904"/>
            <a:chOff x="597517" y="1582320"/>
            <a:chExt cx="1877441" cy="2330904"/>
          </a:xfrm>
        </p:grpSpPr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D1BE4D69-340B-4959-A433-EBC3952F46A2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lvl="0">
                <a:lnSpc>
                  <a:spcPct val="100000"/>
                </a:lnSpc>
                <a:spcBef>
                  <a:spcPts val="100"/>
                </a:spcBef>
                <a:defRPr/>
              </a:pPr>
              <a:r>
                <a:rPr lang="en-US" altLang="ko-KR" sz="1600" b="1" dirty="0">
                  <a:solidFill>
                    <a:srgbClr val="F5812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데이터 </a:t>
              </a:r>
              <a:r>
                <a:rPr kumimoji="0" lang="ko-KR" altLang="en-US" sz="1600" b="1" i="0" u="none" strike="noStrike" kern="1200" cap="none" spc="-90" normalizeH="0" baseline="0" noProof="0" dirty="0" err="1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1E89917A-F96B-42DF-8D08-8B15CBD2F502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1956817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활용 데이터 </a:t>
              </a: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전처리</a:t>
              </a: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lnSpc>
                  <a:spcPct val="80000"/>
                </a:lnSpc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endParaRPr kumimoji="1" lang="ko-KR" altLang="en-US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2544FC-5DF9-4073-BEBD-172D95CE04A7}"/>
              </a:ext>
            </a:extLst>
          </p:cNvPr>
          <p:cNvGrpSpPr/>
          <p:nvPr/>
        </p:nvGrpSpPr>
        <p:grpSpPr>
          <a:xfrm>
            <a:off x="6868928" y="1852453"/>
            <a:ext cx="2274489" cy="1204442"/>
            <a:chOff x="597516" y="1582320"/>
            <a:chExt cx="2274489" cy="1204442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AFFC8537-8A42-4B45-8234-F84AEDE72BFE}"/>
                </a:ext>
              </a:extLst>
            </p:cNvPr>
            <p:cNvSpPr txBox="1">
              <a:spLocks/>
            </p:cNvSpPr>
            <p:nvPr/>
          </p:nvSpPr>
          <p:spPr>
            <a:xfrm>
              <a:off x="597516" y="1582320"/>
              <a:ext cx="2274489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Ⅳ.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분석 결과 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01F948A0-1544-497E-A2A8-9CD50C170BC3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830355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일반현황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조직 및 인원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indent="-228600">
                <a:spcBef>
                  <a:spcPts val="894"/>
                </a:spcBef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수행실적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D25C8E-3CBA-4FE0-BA4E-60DF3B21155E}"/>
              </a:ext>
            </a:extLst>
          </p:cNvPr>
          <p:cNvGrpSpPr/>
          <p:nvPr/>
        </p:nvGrpSpPr>
        <p:grpSpPr>
          <a:xfrm>
            <a:off x="4894681" y="1852453"/>
            <a:ext cx="1877441" cy="927443"/>
            <a:chOff x="597517" y="1582320"/>
            <a:chExt cx="1877441" cy="927443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A09FDC1E-8D89-495B-B9C3-80FFCED864ED}"/>
                </a:ext>
              </a:extLst>
            </p:cNvPr>
            <p:cNvSpPr txBox="1">
              <a:spLocks/>
            </p:cNvSpPr>
            <p:nvPr/>
          </p:nvSpPr>
          <p:spPr>
            <a:xfrm>
              <a:off x="597517" y="1582320"/>
              <a:ext cx="1737360" cy="259045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696" lvl="0">
                <a:lnSpc>
                  <a:spcPct val="100000"/>
                </a:lnSpc>
                <a:spcBef>
                  <a:spcPts val="100"/>
                </a:spcBef>
                <a:defRPr/>
              </a:pPr>
              <a:r>
                <a:rPr lang="en-US" altLang="ko-KR" sz="1600" b="1" dirty="0">
                  <a:solidFill>
                    <a:srgbClr val="F5812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Ⅲ.</a:t>
              </a:r>
              <a:r>
                <a:rPr kumimoji="0" lang="ko-KR" altLang="en-US" sz="1600" b="1" i="0" u="none" strike="noStrike" kern="1200" cap="none" spc="-90" normalizeH="0" baseline="0" noProof="0" dirty="0">
                  <a:ln>
                    <a:noFill/>
                  </a:ln>
                  <a:solidFill>
                    <a:srgbClr val="F5812A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데이터 분석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1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869B3D15-8759-4BDA-930B-ADE2D28DC33C}"/>
                </a:ext>
              </a:extLst>
            </p:cNvPr>
            <p:cNvSpPr txBox="1"/>
            <p:nvPr/>
          </p:nvSpPr>
          <p:spPr>
            <a:xfrm>
              <a:off x="834666" y="1956407"/>
              <a:ext cx="1640292" cy="553356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240662" marR="0" lvl="0" indent="-228600" algn="l" defTabSz="457200" rtl="0" eaLnBrk="1" fontAlgn="auto" latinLnBrk="0" hangingPunct="1">
                <a:lnSpc>
                  <a:spcPct val="100000"/>
                </a:lnSpc>
                <a:spcBef>
                  <a:spcPts val="894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노인 인구수 분석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  <a:p>
              <a:pPr marL="240662" marR="0" lvl="0" indent="-228600" algn="l" defTabSz="457200" rtl="0" eaLnBrk="1" fontAlgn="auto" latinLnBrk="0" hangingPunct="1">
                <a:lnSpc>
                  <a:spcPct val="100000"/>
                </a:lnSpc>
                <a:spcBef>
                  <a:spcPts val="894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>
                  <a:tab pos="196158" algn="l"/>
                </a:tabLst>
                <a:defRPr/>
              </a:pPr>
              <a:r>
                <a:rPr kumimoji="1" lang="ko-KR" altLang="en-US" sz="1050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함초롬돋움" panose="020B0604000101010101" pitchFamily="50" charset="-127"/>
                </a:rPr>
                <a:t>복지관수 예측</a:t>
              </a:r>
              <a:endParaRPr kumimoji="1" lang="en-US" altLang="ko-KR" sz="105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77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FD2277-10C1-41FD-9264-2B6A245D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060466-94FC-4A1D-B978-0347C575B13D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2D2FAB-06AF-4FE2-A6DC-90D48EA6E9BE}"/>
              </a:ext>
            </a:extLst>
          </p:cNvPr>
          <p:cNvSpPr/>
          <p:nvPr/>
        </p:nvSpPr>
        <p:spPr>
          <a:xfrm>
            <a:off x="5370352" y="3206692"/>
            <a:ext cx="3305262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35228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과거와 현재의 인구 피라미드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과거와 현재의 인구 피라미드를 비교해보면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유소년 인구는 급격히 감소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고령인구도 늘어나고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581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중위연령이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19.0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46.1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크게 증가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조사 됐다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고령인구와 유소년인구의 추이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과거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-&gt;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현재의 인구 피라미드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C473-36CA-0927-DE37-2BF3D69B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9" y="2981413"/>
            <a:ext cx="2117462" cy="19760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88E7C8-9C46-49B7-9758-8E00CB57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548" y="2864596"/>
            <a:ext cx="2117462" cy="2005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AB01A2-8E65-A94F-F166-0E051B7C3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3" y="5273138"/>
            <a:ext cx="4387392" cy="1447270"/>
          </a:xfrm>
          <a:prstGeom prst="rect">
            <a:avLst/>
          </a:prstGeom>
        </p:spPr>
      </p:pic>
      <p:sp>
        <p:nvSpPr>
          <p:cNvPr id="34" name="오각형 4">
            <a:extLst>
              <a:ext uri="{FF2B5EF4-FFF2-40B4-BE49-F238E27FC236}">
                <a16:creationId xmlns:a16="http://schemas.microsoft.com/office/drawing/2014/main" id="{8EFFB64F-DB9B-4209-6394-84788FE0A424}"/>
              </a:ext>
            </a:extLst>
          </p:cNvPr>
          <p:cNvSpPr/>
          <p:nvPr/>
        </p:nvSpPr>
        <p:spPr>
          <a:xfrm>
            <a:off x="1215488" y="4971851"/>
            <a:ext cx="3008121" cy="365355"/>
          </a:xfrm>
          <a:prstGeom prst="roundRect">
            <a:avLst>
              <a:gd name="adj" fmla="val 17675"/>
            </a:avLst>
          </a:prstGeom>
          <a:solidFill>
            <a:schemeClr val="bg1"/>
          </a:solidFill>
          <a:ln w="19050" cap="flat" cmpd="sng" algn="ctr">
            <a:solidFill>
              <a:srgbClr val="F5812A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고령인구</a:t>
            </a:r>
            <a:r>
              <a:rPr lang="en-US" altLang="ko-KR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(65</a:t>
            </a:r>
            <a:r>
              <a:rPr lang="ko-KR" altLang="en-US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세 이상</a:t>
            </a:r>
            <a:r>
              <a:rPr lang="en-US" altLang="ko-KR" sz="1400" b="1" dirty="0">
                <a:ln>
                  <a:solidFill>
                    <a:srgbClr val="2D2A6D">
                      <a:alpha val="0"/>
                    </a:srgbClr>
                  </a:solidFill>
                </a:ln>
                <a:solidFill>
                  <a:srgbClr val="F5812A"/>
                </a:solidFill>
                <a:latin typeface="+mj-ea"/>
                <a:ea typeface="+mj-ea"/>
                <a:cs typeface="함초롬돋움" panose="020B0604000101010101" pitchFamily="50" charset="-127"/>
              </a:rPr>
              <a:t>)</a:t>
            </a:r>
            <a:endParaRPr lang="ko-KR" altLang="en-US" sz="1400" b="1" dirty="0">
              <a:ln>
                <a:solidFill>
                  <a:srgbClr val="2D2A6D">
                    <a:alpha val="0"/>
                  </a:srgbClr>
                </a:solidFill>
              </a:ln>
              <a:solidFill>
                <a:srgbClr val="F5812A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FE4E1D6-FAF6-5BE9-B513-2031A3D2D9AF}"/>
              </a:ext>
            </a:extLst>
          </p:cNvPr>
          <p:cNvGrpSpPr/>
          <p:nvPr/>
        </p:nvGrpSpPr>
        <p:grpSpPr>
          <a:xfrm>
            <a:off x="4319265" y="5537978"/>
            <a:ext cx="4643466" cy="847487"/>
            <a:chOff x="5097461" y="5412628"/>
            <a:chExt cx="4643466" cy="84748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03F5799-C205-D988-22C5-877D63917430}"/>
                </a:ext>
              </a:extLst>
            </p:cNvPr>
            <p:cNvSpPr/>
            <p:nvPr/>
          </p:nvSpPr>
          <p:spPr>
            <a:xfrm>
              <a:off x="5097461" y="5412628"/>
              <a:ext cx="4034779" cy="847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1960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726,450</a:t>
              </a:r>
            </a:p>
            <a:p>
              <a:pPr algn="ctr"/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2023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: 9,435,816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ABE500C0-D57E-9CAD-2516-685E1CB8083E}"/>
                </a:ext>
              </a:extLst>
            </p:cNvPr>
            <p:cNvSpPr/>
            <p:nvPr/>
          </p:nvSpPr>
          <p:spPr>
            <a:xfrm>
              <a:off x="7202620" y="5716404"/>
              <a:ext cx="329938" cy="252400"/>
            </a:xfrm>
            <a:prstGeom prst="downArrow">
              <a:avLst/>
            </a:prstGeom>
            <a:solidFill>
              <a:srgbClr val="EC9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1EA759-0A64-85BA-C8A4-72045F1782A9}"/>
                </a:ext>
              </a:extLst>
            </p:cNvPr>
            <p:cNvSpPr/>
            <p:nvPr/>
          </p:nvSpPr>
          <p:spPr>
            <a:xfrm>
              <a:off x="7639155" y="5412628"/>
              <a:ext cx="2101772" cy="847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고령인구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26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581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 상승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581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A1C7AA-A6D2-7C60-96F5-5C98038CF105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2632C9-7B92-FC15-0CC2-39E26377A290}"/>
              </a:ext>
            </a:extLst>
          </p:cNvPr>
          <p:cNvGrpSpPr/>
          <p:nvPr/>
        </p:nvGrpSpPr>
        <p:grpSpPr>
          <a:xfrm>
            <a:off x="5238815" y="3101699"/>
            <a:ext cx="2044842" cy="1844927"/>
            <a:chOff x="2868403" y="3061603"/>
            <a:chExt cx="2044842" cy="1844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040F29F-7C02-CEE4-B39B-0ECF6E4C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8403" y="3061603"/>
              <a:ext cx="2044842" cy="1844927"/>
            </a:xfrm>
            <a:prstGeom prst="rect">
              <a:avLst/>
            </a:prstGeom>
          </p:spPr>
        </p:pic>
        <p:sp>
          <p:nvSpPr>
            <p:cNvPr id="14" name="화살표: 오른쪽 4">
              <a:extLst>
                <a:ext uri="{FF2B5EF4-FFF2-40B4-BE49-F238E27FC236}">
                  <a16:creationId xmlns:a16="http://schemas.microsoft.com/office/drawing/2014/main" id="{6E2D54DB-D2E3-3499-9C86-FB4D3F700DE1}"/>
                </a:ext>
              </a:extLst>
            </p:cNvPr>
            <p:cNvSpPr/>
            <p:nvPr/>
          </p:nvSpPr>
          <p:spPr>
            <a:xfrm rot="21174497">
              <a:off x="3128267" y="4325941"/>
              <a:ext cx="1464568" cy="173186"/>
            </a:xfrm>
            <a:custGeom>
              <a:avLst/>
              <a:gdLst>
                <a:gd name="connsiteX0" fmla="*/ 0 w 2596583"/>
                <a:gd name="connsiteY0" fmla="*/ 470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0 w 2596583"/>
                <a:gd name="connsiteY7" fmla="*/ 470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8910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513994"/>
                <a:gd name="connsiteX1" fmla="*/ 1706236 w 2596583"/>
                <a:gd name="connsiteY1" fmla="*/ 470575 h 1513994"/>
                <a:gd name="connsiteX2" fmla="*/ 1706236 w 2596583"/>
                <a:gd name="connsiteY2" fmla="*/ 0 h 1513994"/>
                <a:gd name="connsiteX3" fmla="*/ 2596583 w 2596583"/>
                <a:gd name="connsiteY3" fmla="*/ 890347 h 1513994"/>
                <a:gd name="connsiteX4" fmla="*/ 1693536 w 2596583"/>
                <a:gd name="connsiteY4" fmla="*/ 1513994 h 1513994"/>
                <a:gd name="connsiteX5" fmla="*/ 1706236 w 2596583"/>
                <a:gd name="connsiteY5" fmla="*/ 1310119 h 1513994"/>
                <a:gd name="connsiteX6" fmla="*/ 0 w 2596583"/>
                <a:gd name="connsiteY6" fmla="*/ 891019 h 1513994"/>
                <a:gd name="connsiteX7" fmla="*/ 12700 w 2596583"/>
                <a:gd name="connsiteY7" fmla="*/ 851575 h 1513994"/>
                <a:gd name="connsiteX0" fmla="*/ 12700 w 2596583"/>
                <a:gd name="connsiteY0" fmla="*/ 648375 h 1310794"/>
                <a:gd name="connsiteX1" fmla="*/ 1706236 w 2596583"/>
                <a:gd name="connsiteY1" fmla="*/ 267375 h 1310794"/>
                <a:gd name="connsiteX2" fmla="*/ 1693536 w 2596583"/>
                <a:gd name="connsiteY2" fmla="*/ 0 h 1310794"/>
                <a:gd name="connsiteX3" fmla="*/ 2596583 w 2596583"/>
                <a:gd name="connsiteY3" fmla="*/ 687147 h 1310794"/>
                <a:gd name="connsiteX4" fmla="*/ 1693536 w 2596583"/>
                <a:gd name="connsiteY4" fmla="*/ 1310794 h 1310794"/>
                <a:gd name="connsiteX5" fmla="*/ 1706236 w 2596583"/>
                <a:gd name="connsiteY5" fmla="*/ 1106919 h 1310794"/>
                <a:gd name="connsiteX6" fmla="*/ 0 w 2596583"/>
                <a:gd name="connsiteY6" fmla="*/ 687819 h 1310794"/>
                <a:gd name="connsiteX7" fmla="*/ 12700 w 2596583"/>
                <a:gd name="connsiteY7" fmla="*/ 648375 h 1310794"/>
                <a:gd name="connsiteX0" fmla="*/ 12700 w 2025083"/>
                <a:gd name="connsiteY0" fmla="*/ 648375 h 1310794"/>
                <a:gd name="connsiteX1" fmla="*/ 1706236 w 2025083"/>
                <a:gd name="connsiteY1" fmla="*/ 267375 h 1310794"/>
                <a:gd name="connsiteX2" fmla="*/ 1693536 w 2025083"/>
                <a:gd name="connsiteY2" fmla="*/ 0 h 1310794"/>
                <a:gd name="connsiteX3" fmla="*/ 2025083 w 2025083"/>
                <a:gd name="connsiteY3" fmla="*/ 674447 h 1310794"/>
                <a:gd name="connsiteX4" fmla="*/ 1693536 w 2025083"/>
                <a:gd name="connsiteY4" fmla="*/ 1310794 h 1310794"/>
                <a:gd name="connsiteX5" fmla="*/ 1706236 w 2025083"/>
                <a:gd name="connsiteY5" fmla="*/ 1106919 h 1310794"/>
                <a:gd name="connsiteX6" fmla="*/ 0 w 2025083"/>
                <a:gd name="connsiteY6" fmla="*/ 687819 h 1310794"/>
                <a:gd name="connsiteX7" fmla="*/ 12700 w 2025083"/>
                <a:gd name="connsiteY7" fmla="*/ 648375 h 13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083" h="1310794">
                  <a:moveTo>
                    <a:pt x="12700" y="648375"/>
                  </a:moveTo>
                  <a:lnTo>
                    <a:pt x="1706236" y="267375"/>
                  </a:lnTo>
                  <a:lnTo>
                    <a:pt x="1693536" y="0"/>
                  </a:lnTo>
                  <a:lnTo>
                    <a:pt x="2025083" y="674447"/>
                  </a:lnTo>
                  <a:lnTo>
                    <a:pt x="1693536" y="1310794"/>
                  </a:lnTo>
                  <a:lnTo>
                    <a:pt x="1706236" y="1106919"/>
                  </a:lnTo>
                  <a:lnTo>
                    <a:pt x="0" y="687819"/>
                  </a:lnTo>
                  <a:lnTo>
                    <a:pt x="12700" y="648375"/>
                  </a:lnTo>
                  <a:close/>
                </a:path>
              </a:pathLst>
            </a:custGeom>
            <a:gradFill flip="none" rotWithShape="1">
              <a:gsLst>
                <a:gs pos="4400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CF0CF-2070-A485-CD87-758B5B717252}"/>
              </a:ext>
            </a:extLst>
          </p:cNvPr>
          <p:cNvGrpSpPr/>
          <p:nvPr/>
        </p:nvGrpSpPr>
        <p:grpSpPr>
          <a:xfrm>
            <a:off x="7429583" y="3041877"/>
            <a:ext cx="2060491" cy="1884380"/>
            <a:chOff x="7429583" y="3041877"/>
            <a:chExt cx="2060491" cy="18843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2710F7-58D7-6C16-0C1D-2CC83D991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583" y="3041877"/>
              <a:ext cx="2060491" cy="1884380"/>
            </a:xfrm>
            <a:prstGeom prst="rect">
              <a:avLst/>
            </a:prstGeom>
          </p:spPr>
        </p:pic>
        <p:sp>
          <p:nvSpPr>
            <p:cNvPr id="15" name="화살표: 오른쪽 4">
              <a:extLst>
                <a:ext uri="{FF2B5EF4-FFF2-40B4-BE49-F238E27FC236}">
                  <a16:creationId xmlns:a16="http://schemas.microsoft.com/office/drawing/2014/main" id="{EC6E3148-B597-3D92-F1AA-11517DED3573}"/>
                </a:ext>
              </a:extLst>
            </p:cNvPr>
            <p:cNvSpPr/>
            <p:nvPr/>
          </p:nvSpPr>
          <p:spPr>
            <a:xfrm rot="408036">
              <a:off x="7727544" y="4251310"/>
              <a:ext cx="1464568" cy="173186"/>
            </a:xfrm>
            <a:custGeom>
              <a:avLst/>
              <a:gdLst>
                <a:gd name="connsiteX0" fmla="*/ 0 w 2596583"/>
                <a:gd name="connsiteY0" fmla="*/ 470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0 w 2596583"/>
                <a:gd name="connsiteY7" fmla="*/ 470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13101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780694"/>
                <a:gd name="connsiteX1" fmla="*/ 1706236 w 2596583"/>
                <a:gd name="connsiteY1" fmla="*/ 470575 h 1780694"/>
                <a:gd name="connsiteX2" fmla="*/ 1706236 w 2596583"/>
                <a:gd name="connsiteY2" fmla="*/ 0 h 1780694"/>
                <a:gd name="connsiteX3" fmla="*/ 2596583 w 2596583"/>
                <a:gd name="connsiteY3" fmla="*/ 890347 h 1780694"/>
                <a:gd name="connsiteX4" fmla="*/ 1706236 w 2596583"/>
                <a:gd name="connsiteY4" fmla="*/ 1780694 h 1780694"/>
                <a:gd name="connsiteX5" fmla="*/ 1706236 w 2596583"/>
                <a:gd name="connsiteY5" fmla="*/ 1310119 h 1780694"/>
                <a:gd name="connsiteX6" fmla="*/ 0 w 2596583"/>
                <a:gd name="connsiteY6" fmla="*/ 891019 h 1780694"/>
                <a:gd name="connsiteX7" fmla="*/ 12700 w 2596583"/>
                <a:gd name="connsiteY7" fmla="*/ 851575 h 1780694"/>
                <a:gd name="connsiteX0" fmla="*/ 12700 w 2596583"/>
                <a:gd name="connsiteY0" fmla="*/ 851575 h 1513994"/>
                <a:gd name="connsiteX1" fmla="*/ 1706236 w 2596583"/>
                <a:gd name="connsiteY1" fmla="*/ 470575 h 1513994"/>
                <a:gd name="connsiteX2" fmla="*/ 1706236 w 2596583"/>
                <a:gd name="connsiteY2" fmla="*/ 0 h 1513994"/>
                <a:gd name="connsiteX3" fmla="*/ 2596583 w 2596583"/>
                <a:gd name="connsiteY3" fmla="*/ 890347 h 1513994"/>
                <a:gd name="connsiteX4" fmla="*/ 1693536 w 2596583"/>
                <a:gd name="connsiteY4" fmla="*/ 1513994 h 1513994"/>
                <a:gd name="connsiteX5" fmla="*/ 1706236 w 2596583"/>
                <a:gd name="connsiteY5" fmla="*/ 1310119 h 1513994"/>
                <a:gd name="connsiteX6" fmla="*/ 0 w 2596583"/>
                <a:gd name="connsiteY6" fmla="*/ 891019 h 1513994"/>
                <a:gd name="connsiteX7" fmla="*/ 12700 w 2596583"/>
                <a:gd name="connsiteY7" fmla="*/ 851575 h 1513994"/>
                <a:gd name="connsiteX0" fmla="*/ 12700 w 2596583"/>
                <a:gd name="connsiteY0" fmla="*/ 648375 h 1310794"/>
                <a:gd name="connsiteX1" fmla="*/ 1706236 w 2596583"/>
                <a:gd name="connsiteY1" fmla="*/ 267375 h 1310794"/>
                <a:gd name="connsiteX2" fmla="*/ 1693536 w 2596583"/>
                <a:gd name="connsiteY2" fmla="*/ 0 h 1310794"/>
                <a:gd name="connsiteX3" fmla="*/ 2596583 w 2596583"/>
                <a:gd name="connsiteY3" fmla="*/ 687147 h 1310794"/>
                <a:gd name="connsiteX4" fmla="*/ 1693536 w 2596583"/>
                <a:gd name="connsiteY4" fmla="*/ 1310794 h 1310794"/>
                <a:gd name="connsiteX5" fmla="*/ 1706236 w 2596583"/>
                <a:gd name="connsiteY5" fmla="*/ 1106919 h 1310794"/>
                <a:gd name="connsiteX6" fmla="*/ 0 w 2596583"/>
                <a:gd name="connsiteY6" fmla="*/ 687819 h 1310794"/>
                <a:gd name="connsiteX7" fmla="*/ 12700 w 2596583"/>
                <a:gd name="connsiteY7" fmla="*/ 648375 h 1310794"/>
                <a:gd name="connsiteX0" fmla="*/ 12700 w 2025083"/>
                <a:gd name="connsiteY0" fmla="*/ 648375 h 1310794"/>
                <a:gd name="connsiteX1" fmla="*/ 1706236 w 2025083"/>
                <a:gd name="connsiteY1" fmla="*/ 267375 h 1310794"/>
                <a:gd name="connsiteX2" fmla="*/ 1693536 w 2025083"/>
                <a:gd name="connsiteY2" fmla="*/ 0 h 1310794"/>
                <a:gd name="connsiteX3" fmla="*/ 2025083 w 2025083"/>
                <a:gd name="connsiteY3" fmla="*/ 674447 h 1310794"/>
                <a:gd name="connsiteX4" fmla="*/ 1693536 w 2025083"/>
                <a:gd name="connsiteY4" fmla="*/ 1310794 h 1310794"/>
                <a:gd name="connsiteX5" fmla="*/ 1706236 w 2025083"/>
                <a:gd name="connsiteY5" fmla="*/ 1106919 h 1310794"/>
                <a:gd name="connsiteX6" fmla="*/ 0 w 2025083"/>
                <a:gd name="connsiteY6" fmla="*/ 687819 h 1310794"/>
                <a:gd name="connsiteX7" fmla="*/ 12700 w 2025083"/>
                <a:gd name="connsiteY7" fmla="*/ 648375 h 13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083" h="1310794">
                  <a:moveTo>
                    <a:pt x="12700" y="648375"/>
                  </a:moveTo>
                  <a:lnTo>
                    <a:pt x="1706236" y="267375"/>
                  </a:lnTo>
                  <a:lnTo>
                    <a:pt x="1693536" y="0"/>
                  </a:lnTo>
                  <a:lnTo>
                    <a:pt x="2025083" y="674447"/>
                  </a:lnTo>
                  <a:lnTo>
                    <a:pt x="1693536" y="1310794"/>
                  </a:lnTo>
                  <a:lnTo>
                    <a:pt x="1706236" y="1106919"/>
                  </a:lnTo>
                  <a:lnTo>
                    <a:pt x="0" y="687819"/>
                  </a:lnTo>
                  <a:lnTo>
                    <a:pt x="12700" y="648375"/>
                  </a:lnTo>
                  <a:close/>
                </a:path>
              </a:pathLst>
            </a:custGeom>
            <a:gradFill flip="none" rotWithShape="1">
              <a:gsLst>
                <a:gs pos="4400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956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주제 선정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부족한 노인시설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노인 복지시설은 많이 생겼지만 노인의 수가 절대적으로 많이 늘어나서 복지시설은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여전히 부족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늘어나긴 하지만 부족한 복지시설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늘어나는 노인수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부족한 노인 시설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8E191C-A450-2138-81BE-8303D95C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3774083"/>
            <a:ext cx="4174338" cy="10313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0A9881-D5B2-58D7-10DB-9D48D9D4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9" y="5753986"/>
            <a:ext cx="4012498" cy="1027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ECF5D9-9F0A-B47E-A808-6EDDAF03E3CB}"/>
              </a:ext>
            </a:extLst>
          </p:cNvPr>
          <p:cNvSpPr txBox="1"/>
          <p:nvPr/>
        </p:nvSpPr>
        <p:spPr>
          <a:xfrm>
            <a:off x="3644409" y="2522094"/>
            <a:ext cx="1450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&lt;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출처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네이버 뉴스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&gt;</a:t>
            </a:r>
            <a:endParaRPr kumimoji="1" lang="ko-KR" altLang="en-US" sz="9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424C6A7-F376-05D5-2879-573BEB23D790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DB35B77-9CEC-51EB-7477-41FCA1540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58" y="4750758"/>
            <a:ext cx="4121989" cy="1090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25D611-4C82-C3E1-142D-2B3941A2D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77" y="2738778"/>
            <a:ext cx="4064281" cy="1121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8E1333-1CCB-84A0-97CF-D2F8E03CF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3" y="2708292"/>
            <a:ext cx="2192250" cy="29420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C974BC-6E15-A4AD-B8AA-4627C470B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478" y="3328652"/>
            <a:ext cx="2151660" cy="1518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80DAB8-C19D-7581-C57E-C60A56FD592B}"/>
              </a:ext>
            </a:extLst>
          </p:cNvPr>
          <p:cNvSpPr txBox="1"/>
          <p:nvPr/>
        </p:nvSpPr>
        <p:spPr>
          <a:xfrm>
            <a:off x="8416493" y="2559715"/>
            <a:ext cx="1450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&lt; 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출처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kumimoji="1" lang="en-US" altLang="ko-KR" sz="900" b="1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kostat</a:t>
            </a:r>
            <a:r>
              <a:rPr kumimoji="1" lang="ko-KR" altLang="en-US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9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&gt;</a:t>
            </a:r>
            <a:endParaRPr kumimoji="1" lang="ko-KR" altLang="en-US" sz="9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0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31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프로젝트 목표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시계열 예측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과거에서 현재의 노령인구를 통해 미래추세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노령인구를 예측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현재의 복지관수를 통해 미래의 노인시설이 얼마나 필요한가를 분석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4">
            <a:extLst>
              <a:ext uri="{FF2B5EF4-FFF2-40B4-BE49-F238E27FC236}">
                <a16:creationId xmlns:a16="http://schemas.microsoft.com/office/drawing/2014/main" id="{CDFD2116-1854-F1DB-2914-C642D0306094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노인시설 예측</a:t>
            </a:r>
          </a:p>
        </p:txBody>
      </p:sp>
      <p:sp>
        <p:nvSpPr>
          <p:cNvPr id="10" name="오각형 4">
            <a:extLst>
              <a:ext uri="{FF2B5EF4-FFF2-40B4-BE49-F238E27FC236}">
                <a16:creationId xmlns:a16="http://schemas.microsoft.com/office/drawing/2014/main" id="{C37F5654-8B81-D87D-0AD1-AA9F36435EF6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인구예측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424C6A7-F376-05D5-2879-573BEB23D790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4">
            <a:extLst>
              <a:ext uri="{FF2B5EF4-FFF2-40B4-BE49-F238E27FC236}">
                <a16:creationId xmlns:a16="http://schemas.microsoft.com/office/drawing/2014/main" id="{B4D9272B-203E-BFE5-440D-1743B0918C28}"/>
              </a:ext>
            </a:extLst>
          </p:cNvPr>
          <p:cNvSpPr/>
          <p:nvPr/>
        </p:nvSpPr>
        <p:spPr>
          <a:xfrm rot="20058619">
            <a:off x="2244388" y="5513596"/>
            <a:ext cx="2083331" cy="348995"/>
          </a:xfrm>
          <a:custGeom>
            <a:avLst/>
            <a:gdLst>
              <a:gd name="connsiteX0" fmla="*/ 0 w 2596583"/>
              <a:gd name="connsiteY0" fmla="*/ 470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0 w 2596583"/>
              <a:gd name="connsiteY7" fmla="*/ 470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12700 w 2596583"/>
              <a:gd name="connsiteY7" fmla="*/ 851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891019 h 1780694"/>
              <a:gd name="connsiteX7" fmla="*/ 12700 w 2596583"/>
              <a:gd name="connsiteY7" fmla="*/ 851575 h 1780694"/>
              <a:gd name="connsiteX0" fmla="*/ 12700 w 2596583"/>
              <a:gd name="connsiteY0" fmla="*/ 851575 h 1513994"/>
              <a:gd name="connsiteX1" fmla="*/ 1706236 w 2596583"/>
              <a:gd name="connsiteY1" fmla="*/ 470575 h 1513994"/>
              <a:gd name="connsiteX2" fmla="*/ 1706236 w 2596583"/>
              <a:gd name="connsiteY2" fmla="*/ 0 h 1513994"/>
              <a:gd name="connsiteX3" fmla="*/ 2596583 w 2596583"/>
              <a:gd name="connsiteY3" fmla="*/ 890347 h 1513994"/>
              <a:gd name="connsiteX4" fmla="*/ 1693536 w 2596583"/>
              <a:gd name="connsiteY4" fmla="*/ 1513994 h 1513994"/>
              <a:gd name="connsiteX5" fmla="*/ 1706236 w 2596583"/>
              <a:gd name="connsiteY5" fmla="*/ 1310119 h 1513994"/>
              <a:gd name="connsiteX6" fmla="*/ 0 w 2596583"/>
              <a:gd name="connsiteY6" fmla="*/ 891019 h 1513994"/>
              <a:gd name="connsiteX7" fmla="*/ 12700 w 2596583"/>
              <a:gd name="connsiteY7" fmla="*/ 851575 h 1513994"/>
              <a:gd name="connsiteX0" fmla="*/ 12700 w 2596583"/>
              <a:gd name="connsiteY0" fmla="*/ 648375 h 1310794"/>
              <a:gd name="connsiteX1" fmla="*/ 1706236 w 2596583"/>
              <a:gd name="connsiteY1" fmla="*/ 267375 h 1310794"/>
              <a:gd name="connsiteX2" fmla="*/ 1693536 w 2596583"/>
              <a:gd name="connsiteY2" fmla="*/ 0 h 1310794"/>
              <a:gd name="connsiteX3" fmla="*/ 2596583 w 2596583"/>
              <a:gd name="connsiteY3" fmla="*/ 687147 h 1310794"/>
              <a:gd name="connsiteX4" fmla="*/ 1693536 w 2596583"/>
              <a:gd name="connsiteY4" fmla="*/ 1310794 h 1310794"/>
              <a:gd name="connsiteX5" fmla="*/ 1706236 w 2596583"/>
              <a:gd name="connsiteY5" fmla="*/ 1106919 h 1310794"/>
              <a:gd name="connsiteX6" fmla="*/ 0 w 2596583"/>
              <a:gd name="connsiteY6" fmla="*/ 687819 h 1310794"/>
              <a:gd name="connsiteX7" fmla="*/ 12700 w 2596583"/>
              <a:gd name="connsiteY7" fmla="*/ 648375 h 1310794"/>
              <a:gd name="connsiteX0" fmla="*/ 12700 w 2025083"/>
              <a:gd name="connsiteY0" fmla="*/ 648375 h 1310794"/>
              <a:gd name="connsiteX1" fmla="*/ 1706236 w 2025083"/>
              <a:gd name="connsiteY1" fmla="*/ 267375 h 1310794"/>
              <a:gd name="connsiteX2" fmla="*/ 1693536 w 2025083"/>
              <a:gd name="connsiteY2" fmla="*/ 0 h 1310794"/>
              <a:gd name="connsiteX3" fmla="*/ 2025083 w 2025083"/>
              <a:gd name="connsiteY3" fmla="*/ 674447 h 1310794"/>
              <a:gd name="connsiteX4" fmla="*/ 1693536 w 2025083"/>
              <a:gd name="connsiteY4" fmla="*/ 1310794 h 1310794"/>
              <a:gd name="connsiteX5" fmla="*/ 1706236 w 2025083"/>
              <a:gd name="connsiteY5" fmla="*/ 1106919 h 1310794"/>
              <a:gd name="connsiteX6" fmla="*/ 0 w 2025083"/>
              <a:gd name="connsiteY6" fmla="*/ 687819 h 1310794"/>
              <a:gd name="connsiteX7" fmla="*/ 12700 w 2025083"/>
              <a:gd name="connsiteY7" fmla="*/ 648375 h 13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083" h="1310794">
                <a:moveTo>
                  <a:pt x="12700" y="648375"/>
                </a:moveTo>
                <a:lnTo>
                  <a:pt x="1706236" y="267375"/>
                </a:lnTo>
                <a:lnTo>
                  <a:pt x="1693536" y="0"/>
                </a:lnTo>
                <a:lnTo>
                  <a:pt x="2025083" y="674447"/>
                </a:lnTo>
                <a:lnTo>
                  <a:pt x="1693536" y="1310794"/>
                </a:lnTo>
                <a:lnTo>
                  <a:pt x="1706236" y="1106919"/>
                </a:lnTo>
                <a:lnTo>
                  <a:pt x="0" y="687819"/>
                </a:lnTo>
                <a:lnTo>
                  <a:pt x="12700" y="6483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7D0C994-892F-B369-6195-FC890955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51" y="4277145"/>
            <a:ext cx="3507725" cy="18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5B1098A-0986-8583-17B4-2681A88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55" y="2635860"/>
            <a:ext cx="3041763" cy="16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4">
            <a:extLst>
              <a:ext uri="{FF2B5EF4-FFF2-40B4-BE49-F238E27FC236}">
                <a16:creationId xmlns:a16="http://schemas.microsoft.com/office/drawing/2014/main" id="{F2C44390-7691-5355-1BC4-5765CBC8E14B}"/>
              </a:ext>
            </a:extLst>
          </p:cNvPr>
          <p:cNvSpPr/>
          <p:nvPr/>
        </p:nvSpPr>
        <p:spPr>
          <a:xfrm rot="19751138">
            <a:off x="1480841" y="3410258"/>
            <a:ext cx="1743572" cy="348995"/>
          </a:xfrm>
          <a:custGeom>
            <a:avLst/>
            <a:gdLst>
              <a:gd name="connsiteX0" fmla="*/ 0 w 2596583"/>
              <a:gd name="connsiteY0" fmla="*/ 470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0 w 2596583"/>
              <a:gd name="connsiteY7" fmla="*/ 470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1310119 h 1780694"/>
              <a:gd name="connsiteX7" fmla="*/ 12700 w 2596583"/>
              <a:gd name="connsiteY7" fmla="*/ 851575 h 1780694"/>
              <a:gd name="connsiteX0" fmla="*/ 12700 w 2596583"/>
              <a:gd name="connsiteY0" fmla="*/ 851575 h 1780694"/>
              <a:gd name="connsiteX1" fmla="*/ 1706236 w 2596583"/>
              <a:gd name="connsiteY1" fmla="*/ 470575 h 1780694"/>
              <a:gd name="connsiteX2" fmla="*/ 1706236 w 2596583"/>
              <a:gd name="connsiteY2" fmla="*/ 0 h 1780694"/>
              <a:gd name="connsiteX3" fmla="*/ 2596583 w 2596583"/>
              <a:gd name="connsiteY3" fmla="*/ 890347 h 1780694"/>
              <a:gd name="connsiteX4" fmla="*/ 1706236 w 2596583"/>
              <a:gd name="connsiteY4" fmla="*/ 1780694 h 1780694"/>
              <a:gd name="connsiteX5" fmla="*/ 1706236 w 2596583"/>
              <a:gd name="connsiteY5" fmla="*/ 1310119 h 1780694"/>
              <a:gd name="connsiteX6" fmla="*/ 0 w 2596583"/>
              <a:gd name="connsiteY6" fmla="*/ 891019 h 1780694"/>
              <a:gd name="connsiteX7" fmla="*/ 12700 w 2596583"/>
              <a:gd name="connsiteY7" fmla="*/ 851575 h 1780694"/>
              <a:gd name="connsiteX0" fmla="*/ 12700 w 2596583"/>
              <a:gd name="connsiteY0" fmla="*/ 851575 h 1513994"/>
              <a:gd name="connsiteX1" fmla="*/ 1706236 w 2596583"/>
              <a:gd name="connsiteY1" fmla="*/ 470575 h 1513994"/>
              <a:gd name="connsiteX2" fmla="*/ 1706236 w 2596583"/>
              <a:gd name="connsiteY2" fmla="*/ 0 h 1513994"/>
              <a:gd name="connsiteX3" fmla="*/ 2596583 w 2596583"/>
              <a:gd name="connsiteY3" fmla="*/ 890347 h 1513994"/>
              <a:gd name="connsiteX4" fmla="*/ 1693536 w 2596583"/>
              <a:gd name="connsiteY4" fmla="*/ 1513994 h 1513994"/>
              <a:gd name="connsiteX5" fmla="*/ 1706236 w 2596583"/>
              <a:gd name="connsiteY5" fmla="*/ 1310119 h 1513994"/>
              <a:gd name="connsiteX6" fmla="*/ 0 w 2596583"/>
              <a:gd name="connsiteY6" fmla="*/ 891019 h 1513994"/>
              <a:gd name="connsiteX7" fmla="*/ 12700 w 2596583"/>
              <a:gd name="connsiteY7" fmla="*/ 851575 h 1513994"/>
              <a:gd name="connsiteX0" fmla="*/ 12700 w 2596583"/>
              <a:gd name="connsiteY0" fmla="*/ 648375 h 1310794"/>
              <a:gd name="connsiteX1" fmla="*/ 1706236 w 2596583"/>
              <a:gd name="connsiteY1" fmla="*/ 267375 h 1310794"/>
              <a:gd name="connsiteX2" fmla="*/ 1693536 w 2596583"/>
              <a:gd name="connsiteY2" fmla="*/ 0 h 1310794"/>
              <a:gd name="connsiteX3" fmla="*/ 2596583 w 2596583"/>
              <a:gd name="connsiteY3" fmla="*/ 687147 h 1310794"/>
              <a:gd name="connsiteX4" fmla="*/ 1693536 w 2596583"/>
              <a:gd name="connsiteY4" fmla="*/ 1310794 h 1310794"/>
              <a:gd name="connsiteX5" fmla="*/ 1706236 w 2596583"/>
              <a:gd name="connsiteY5" fmla="*/ 1106919 h 1310794"/>
              <a:gd name="connsiteX6" fmla="*/ 0 w 2596583"/>
              <a:gd name="connsiteY6" fmla="*/ 687819 h 1310794"/>
              <a:gd name="connsiteX7" fmla="*/ 12700 w 2596583"/>
              <a:gd name="connsiteY7" fmla="*/ 648375 h 1310794"/>
              <a:gd name="connsiteX0" fmla="*/ 12700 w 2025083"/>
              <a:gd name="connsiteY0" fmla="*/ 648375 h 1310794"/>
              <a:gd name="connsiteX1" fmla="*/ 1706236 w 2025083"/>
              <a:gd name="connsiteY1" fmla="*/ 267375 h 1310794"/>
              <a:gd name="connsiteX2" fmla="*/ 1693536 w 2025083"/>
              <a:gd name="connsiteY2" fmla="*/ 0 h 1310794"/>
              <a:gd name="connsiteX3" fmla="*/ 2025083 w 2025083"/>
              <a:gd name="connsiteY3" fmla="*/ 674447 h 1310794"/>
              <a:gd name="connsiteX4" fmla="*/ 1693536 w 2025083"/>
              <a:gd name="connsiteY4" fmla="*/ 1310794 h 1310794"/>
              <a:gd name="connsiteX5" fmla="*/ 1706236 w 2025083"/>
              <a:gd name="connsiteY5" fmla="*/ 1106919 h 1310794"/>
              <a:gd name="connsiteX6" fmla="*/ 0 w 2025083"/>
              <a:gd name="connsiteY6" fmla="*/ 687819 h 1310794"/>
              <a:gd name="connsiteX7" fmla="*/ 12700 w 2025083"/>
              <a:gd name="connsiteY7" fmla="*/ 648375 h 13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083" h="1310794">
                <a:moveTo>
                  <a:pt x="12700" y="648375"/>
                </a:moveTo>
                <a:lnTo>
                  <a:pt x="1706236" y="267375"/>
                </a:lnTo>
                <a:lnTo>
                  <a:pt x="1693536" y="0"/>
                </a:lnTo>
                <a:lnTo>
                  <a:pt x="2025083" y="674447"/>
                </a:lnTo>
                <a:lnTo>
                  <a:pt x="1693536" y="1310794"/>
                </a:lnTo>
                <a:lnTo>
                  <a:pt x="1706236" y="1106919"/>
                </a:lnTo>
                <a:lnTo>
                  <a:pt x="0" y="687819"/>
                </a:lnTo>
                <a:lnTo>
                  <a:pt x="12700" y="6483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AB16C29-468C-A148-A2FD-B721F8AA5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89673"/>
              </p:ext>
            </p:extLst>
          </p:nvPr>
        </p:nvGraphicFramePr>
        <p:xfrm>
          <a:off x="5321624" y="2624734"/>
          <a:ext cx="2422454" cy="23275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1227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211227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367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시설별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2022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367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89698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308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6069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노인여가복지시설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69786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19272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E04953-EED6-A0A2-36DC-1235229D0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378184"/>
              </p:ext>
            </p:extLst>
          </p:nvPr>
        </p:nvGraphicFramePr>
        <p:xfrm>
          <a:off x="6971029" y="4199766"/>
          <a:ext cx="2422454" cy="23248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1227">
                  <a:extLst>
                    <a:ext uri="{9D8B030D-6E8A-4147-A177-3AD203B41FA5}">
                      <a16:colId xmlns:a16="http://schemas.microsoft.com/office/drawing/2014/main" val="613347343"/>
                    </a:ext>
                  </a:extLst>
                </a:gridCol>
                <a:gridCol w="1211227">
                  <a:extLst>
                    <a:ext uri="{9D8B030D-6E8A-4147-A177-3AD203B41FA5}">
                      <a16:colId xmlns:a16="http://schemas.microsoft.com/office/drawing/2014/main" val="525696166"/>
                    </a:ext>
                  </a:extLst>
                </a:gridCol>
              </a:tblGrid>
              <a:tr h="367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시설별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2072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1982"/>
                  </a:ext>
                </a:extLst>
              </a:tr>
              <a:tr h="366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177854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341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노인주거복지시설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610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937255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노인의료복지시설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12033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6871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노인여가복지시설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13872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4096"/>
                  </a:ext>
                </a:extLst>
              </a:tr>
              <a:tr h="39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재가노인복지시설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38212</a:t>
                      </a:r>
                      <a:endParaRPr lang="ko-KR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82337"/>
                  </a:ext>
                </a:extLst>
              </a:tr>
            </a:tbl>
          </a:graphicData>
        </a:graphic>
      </p:graphicFrame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A921838-9267-16C3-D998-9475E05D2FE7}"/>
              </a:ext>
            </a:extLst>
          </p:cNvPr>
          <p:cNvSpPr/>
          <p:nvPr/>
        </p:nvSpPr>
        <p:spPr>
          <a:xfrm rot="17845817">
            <a:off x="6264395" y="5307397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8BF778A-48E2-A1EB-38C0-4A964A488B50}"/>
              </a:ext>
            </a:extLst>
          </p:cNvPr>
          <p:cNvSpPr/>
          <p:nvPr/>
        </p:nvSpPr>
        <p:spPr>
          <a:xfrm rot="18963304">
            <a:off x="8111396" y="3550429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BA8530-B4A5-48F4-848A-EAAE8C10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94BC24-6247-4728-9F03-07581B84F585}"/>
              </a:ext>
            </a:extLst>
          </p:cNvPr>
          <p:cNvSpPr/>
          <p:nvPr/>
        </p:nvSpPr>
        <p:spPr>
          <a:xfrm>
            <a:off x="5370352" y="3206691"/>
            <a:ext cx="3305262" cy="939567"/>
          </a:xfrm>
          <a:prstGeom prst="rect">
            <a:avLst/>
          </a:prstGeom>
          <a:solidFill>
            <a:srgbClr val="64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067F86-E928-4A5A-AA1F-CF3FF7DA65F8}"/>
              </a:ext>
            </a:extLst>
          </p:cNvPr>
          <p:cNvSpPr/>
          <p:nvPr/>
        </p:nvSpPr>
        <p:spPr>
          <a:xfrm>
            <a:off x="2449585" y="3206692"/>
            <a:ext cx="6100194" cy="939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800" dirty="0"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3800" dirty="0" err="1"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3800" dirty="0"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92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활용 데이터</a:t>
            </a: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KOSIS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,5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세별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인구수</a:t>
            </a:r>
            <a:endParaRPr lang="en-US" altLang="ko-KR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노인복지 생활시설 수 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각형 4">
            <a:extLst>
              <a:ext uri="{FF2B5EF4-FFF2-40B4-BE49-F238E27FC236}">
                <a16:creationId xmlns:a16="http://schemas.microsoft.com/office/drawing/2014/main" id="{7BDF5290-19EC-236A-8759-A86E70BBFED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노인복지 생활시설 수</a:t>
            </a:r>
          </a:p>
        </p:txBody>
      </p:sp>
      <p:sp>
        <p:nvSpPr>
          <p:cNvPr id="17" name="오각형 4">
            <a:extLst>
              <a:ext uri="{FF2B5EF4-FFF2-40B4-BE49-F238E27FC236}">
                <a16:creationId xmlns:a16="http://schemas.microsoft.com/office/drawing/2014/main" id="{D2930559-0F70-CA52-C0FD-134D730D3AD9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(1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세별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,5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세별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전국 인구수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5D0821-7CD8-4183-9808-1B7056BF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3" y="2685803"/>
            <a:ext cx="3772541" cy="30051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7CC73B-7C98-F9DC-11E5-A1A47CC8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82" y="2709378"/>
            <a:ext cx="3231619" cy="30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BA585-80A2-4F4E-1378-E4D6CA3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2"/>
            <a:ext cx="9906000" cy="6858000"/>
          </a:xfrm>
          <a:prstGeom prst="rect">
            <a:avLst/>
          </a:prstGeom>
        </p:spPr>
      </p:pic>
      <p:sp>
        <p:nvSpPr>
          <p:cNvPr id="4" name="제목 개체 틀 29">
            <a:extLst>
              <a:ext uri="{FF2B5EF4-FFF2-40B4-BE49-F238E27FC236}">
                <a16:creationId xmlns:a16="http://schemas.microsoft.com/office/drawing/2014/main" id="{96CDF93C-848B-34F6-35A2-CDE5C6EFE2C0}"/>
              </a:ext>
            </a:extLst>
          </p:cNvPr>
          <p:cNvSpPr txBox="1">
            <a:spLocks/>
          </p:cNvSpPr>
          <p:nvPr/>
        </p:nvSpPr>
        <p:spPr>
          <a:xfrm>
            <a:off x="688975" y="809912"/>
            <a:ext cx="3630290" cy="2788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solidFill>
                  <a:srgbClr val="F5812A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2400" dirty="0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데이터 </a:t>
            </a:r>
            <a:r>
              <a:rPr lang="ko-KR" altLang="en-US" sz="2400" dirty="0" err="1">
                <a:solidFill>
                  <a:srgbClr val="60BB46"/>
                </a:solidFill>
                <a:latin typeface="비트로 코어 TTF" pitchFamily="2" charset="-127"/>
                <a:ea typeface="비트로 코어 TTF" pitchFamily="2" charset="-127"/>
              </a:rPr>
              <a:t>전처리</a:t>
            </a:r>
            <a:endParaRPr lang="ko-KR" altLang="en-US" sz="2400" dirty="0">
              <a:solidFill>
                <a:srgbClr val="60BB46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제목 개체 틀 29">
            <a:extLst>
              <a:ext uri="{FF2B5EF4-FFF2-40B4-BE49-F238E27FC236}">
                <a16:creationId xmlns:a16="http://schemas.microsoft.com/office/drawing/2014/main" id="{1FA29707-11F6-D7F2-FF09-DE2BAF737DA4}"/>
              </a:ext>
            </a:extLst>
          </p:cNvPr>
          <p:cNvSpPr txBox="1">
            <a:spLocks/>
          </p:cNvSpPr>
          <p:nvPr/>
        </p:nvSpPr>
        <p:spPr>
          <a:xfrm>
            <a:off x="4503419" y="861227"/>
            <a:ext cx="5094605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0" dirty="0">
                <a:solidFill>
                  <a:srgbClr val="60BB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수정</a:t>
            </a:r>
          </a:p>
        </p:txBody>
      </p:sp>
      <p:sp>
        <p:nvSpPr>
          <p:cNvPr id="6" name="제목 개체 틀 29">
            <a:extLst>
              <a:ext uri="{FF2B5EF4-FFF2-40B4-BE49-F238E27FC236}">
                <a16:creationId xmlns:a16="http://schemas.microsoft.com/office/drawing/2014/main" id="{3F5633BB-57DD-C31A-1621-BFB94288C705}"/>
              </a:ext>
            </a:extLst>
          </p:cNvPr>
          <p:cNvSpPr txBox="1">
            <a:spLocks/>
          </p:cNvSpPr>
          <p:nvPr/>
        </p:nvSpPr>
        <p:spPr>
          <a:xfrm>
            <a:off x="7624761" y="333396"/>
            <a:ext cx="1973264" cy="176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0" spc="-80" dirty="0">
                <a:ln>
                  <a:solidFill>
                    <a:schemeClr val="accent4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4D8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defTabSz="457187"/>
            <a:r>
              <a:rPr lang="en-US" altLang="ko-KR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Ⅱ. </a:t>
            </a:r>
            <a:r>
              <a:rPr lang="ko-KR" altLang="en-US" sz="1500" spc="0" dirty="0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0" dirty="0" err="1">
                <a:solidFill>
                  <a:srgbClr val="6B6B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500" spc="0" dirty="0">
              <a:solidFill>
                <a:srgbClr val="6B6B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6F452-E3FC-DC39-C20D-11773CE71424}"/>
              </a:ext>
            </a:extLst>
          </p:cNvPr>
          <p:cNvSpPr/>
          <p:nvPr/>
        </p:nvSpPr>
        <p:spPr>
          <a:xfrm>
            <a:off x="704849" y="1252538"/>
            <a:ext cx="8785225" cy="785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성별중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데이터만 선택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분석에 용이하게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–(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0(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수치형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E06194-979B-E9AF-814A-B2C961010368}"/>
              </a:ext>
            </a:extLst>
          </p:cNvPr>
          <p:cNvCxnSpPr>
            <a:cxnSpLocks/>
          </p:cNvCxnSpPr>
          <p:nvPr/>
        </p:nvCxnSpPr>
        <p:spPr>
          <a:xfrm>
            <a:off x="704850" y="1252538"/>
            <a:ext cx="8785225" cy="0"/>
          </a:xfrm>
          <a:prstGeom prst="line">
            <a:avLst/>
          </a:prstGeom>
          <a:ln w="28575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DE4F8B-2274-2984-0D29-8B4F1800F542}"/>
              </a:ext>
            </a:extLst>
          </p:cNvPr>
          <p:cNvCxnSpPr>
            <a:cxnSpLocks/>
          </p:cNvCxnSpPr>
          <p:nvPr/>
        </p:nvCxnSpPr>
        <p:spPr>
          <a:xfrm>
            <a:off x="704850" y="2014537"/>
            <a:ext cx="8785225" cy="0"/>
          </a:xfrm>
          <a:prstGeom prst="line">
            <a:avLst/>
          </a:prstGeom>
          <a:ln w="12700">
            <a:solidFill>
              <a:srgbClr val="60B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각형 4">
            <a:extLst>
              <a:ext uri="{FF2B5EF4-FFF2-40B4-BE49-F238E27FC236}">
                <a16:creationId xmlns:a16="http://schemas.microsoft.com/office/drawing/2014/main" id="{7BDF5290-19EC-236A-8759-A86E70BBFEDE}"/>
              </a:ext>
            </a:extLst>
          </p:cNvPr>
          <p:cNvSpPr/>
          <p:nvPr/>
        </p:nvSpPr>
        <p:spPr>
          <a:xfrm>
            <a:off x="5245103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-(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문자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 -&gt; 0 (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숫자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변환</a:t>
            </a:r>
          </a:p>
        </p:txBody>
      </p:sp>
      <p:sp>
        <p:nvSpPr>
          <p:cNvPr id="17" name="오각형 4">
            <a:extLst>
              <a:ext uri="{FF2B5EF4-FFF2-40B4-BE49-F238E27FC236}">
                <a16:creationId xmlns:a16="http://schemas.microsoft.com/office/drawing/2014/main" id="{D2930559-0F70-CA52-C0FD-134D730D3AD9}"/>
              </a:ext>
            </a:extLst>
          </p:cNvPr>
          <p:cNvSpPr/>
          <p:nvPr/>
        </p:nvSpPr>
        <p:spPr>
          <a:xfrm>
            <a:off x="708028" y="2236874"/>
            <a:ext cx="4244972" cy="273473"/>
          </a:xfrm>
          <a:prstGeom prst="rect">
            <a:avLst/>
          </a:prstGeom>
          <a:solidFill>
            <a:srgbClr val="60BB4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남성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여성</a:t>
            </a:r>
            <a:r>
              <a:rPr kumimoji="1"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-&gt;</a:t>
            </a:r>
            <a:r>
              <a:rPr kumimoji="1"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전체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315C8A7-EE0F-9DBA-4450-D425519A7620}"/>
              </a:ext>
            </a:extLst>
          </p:cNvPr>
          <p:cNvSpPr/>
          <p:nvPr/>
        </p:nvSpPr>
        <p:spPr>
          <a:xfrm>
            <a:off x="2639734" y="4768822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07F5CA-7424-9D53-1DFB-49A1BFC0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76097"/>
              </p:ext>
            </p:extLst>
          </p:nvPr>
        </p:nvGraphicFramePr>
        <p:xfrm>
          <a:off x="1032661" y="5173742"/>
          <a:ext cx="363029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4590812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4729444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5-9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3350533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3600742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…………..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0986888-AF50-D216-D02C-ABE2195F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34640"/>
              </p:ext>
            </p:extLst>
          </p:nvPr>
        </p:nvGraphicFramePr>
        <p:xfrm>
          <a:off x="1032661" y="2749873"/>
          <a:ext cx="3544085" cy="195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8817">
                  <a:extLst>
                    <a:ext uri="{9D8B030D-6E8A-4147-A177-3AD203B41FA5}">
                      <a16:colId xmlns:a16="http://schemas.microsoft.com/office/drawing/2014/main" val="246273981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1938623619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57195740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396108169"/>
                    </a:ext>
                  </a:extLst>
                </a:gridCol>
                <a:gridCol w="708817">
                  <a:extLst>
                    <a:ext uri="{9D8B030D-6E8A-4147-A177-3AD203B41FA5}">
                      <a16:colId xmlns:a16="http://schemas.microsoft.com/office/drawing/2014/main" val="2758061475"/>
                    </a:ext>
                  </a:extLst>
                </a:gridCol>
              </a:tblGrid>
              <a:tr h="157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74401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ea typeface="나눔스퀘어" panose="020B0600000101010101"/>
                        </a:rPr>
                        <a:t>4590812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4729444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51162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5-9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3350533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ea typeface="나눔스퀘어" panose="020B0600000101010101"/>
                        </a:rPr>
                        <a:t>3600742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2965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21711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2383544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2452879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63185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.........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316192"/>
                  </a:ext>
                </a:extLst>
              </a:tr>
              <a:tr h="221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0-4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2207268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2276565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10187"/>
                  </a:ext>
                </a:extLst>
              </a:tr>
              <a:tr h="2211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……….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08045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960A088-AA46-BE12-6BD5-14B859697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99583"/>
              </p:ext>
            </p:extLst>
          </p:nvPr>
        </p:nvGraphicFramePr>
        <p:xfrm>
          <a:off x="5579687" y="2749873"/>
          <a:ext cx="363029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16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80-84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85-89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90-94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95-99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100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-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181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21023FB-EE19-2FB7-8500-68A9EDBA1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01351"/>
              </p:ext>
            </p:extLst>
          </p:nvPr>
        </p:nvGraphicFramePr>
        <p:xfrm>
          <a:off x="5579687" y="4629884"/>
          <a:ext cx="3630290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6058">
                  <a:extLst>
                    <a:ext uri="{9D8B030D-6E8A-4147-A177-3AD203B41FA5}">
                      <a16:colId xmlns:a16="http://schemas.microsoft.com/office/drawing/2014/main" val="251166791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3339466139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631228551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28828072"/>
                    </a:ext>
                  </a:extLst>
                </a:gridCol>
                <a:gridCol w="726058">
                  <a:extLst>
                    <a:ext uri="{9D8B030D-6E8A-4147-A177-3AD203B41FA5}">
                      <a16:colId xmlns:a16="http://schemas.microsoft.com/office/drawing/2014/main" val="902584664"/>
                    </a:ext>
                  </a:extLst>
                </a:gridCol>
              </a:tblGrid>
              <a:tr h="16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성별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연령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1961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….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36861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80-84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48281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85-89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76039"/>
                  </a:ext>
                </a:extLst>
              </a:tr>
              <a:tr h="20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90-94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8877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95-99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437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ea typeface="나눔스퀘어" panose="020B0600000101010101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100</a:t>
                      </a:r>
                      <a:r>
                        <a:rPr lang="ko-KR" altLang="en-US" sz="1000" b="1" dirty="0">
                          <a:ea typeface="나눔스퀘어" panose="020B0600000101010101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ea typeface="나눔스퀘어" panose="020B0600000101010101"/>
                        </a:rPr>
                        <a:t>0</a:t>
                      </a:r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ea typeface="나눔스퀘어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1811"/>
                  </a:ext>
                </a:extLst>
              </a:tr>
            </a:tbl>
          </a:graphicData>
        </a:graphic>
      </p:graphicFrame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58B8D750-4818-0DB0-E816-6A861201D261}"/>
              </a:ext>
            </a:extLst>
          </p:cNvPr>
          <p:cNvSpPr/>
          <p:nvPr/>
        </p:nvSpPr>
        <p:spPr>
          <a:xfrm>
            <a:off x="7083536" y="4296459"/>
            <a:ext cx="329938" cy="252400"/>
          </a:xfrm>
          <a:prstGeom prst="downArrow">
            <a:avLst/>
          </a:prstGeom>
          <a:solidFill>
            <a:srgbClr val="EC9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9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25581</TotalTime>
  <Words>1026</Words>
  <Application>Microsoft Office PowerPoint</Application>
  <PresentationFormat>A4 용지(210x297mm)</PresentationFormat>
  <Paragraphs>433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나눔스퀘어</vt:lpstr>
      <vt:lpstr>나눔스퀘어 Bold</vt:lpstr>
      <vt:lpstr>나눔스퀘어 ExtraBold</vt:lpstr>
      <vt:lpstr>맑은 고딕</vt:lpstr>
      <vt:lpstr>비트로 코어 TTF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</dc:creator>
  <cp:lastModifiedBy>felic</cp:lastModifiedBy>
  <cp:revision>1843</cp:revision>
  <cp:lastPrinted>2022-07-08T13:10:09Z</cp:lastPrinted>
  <dcterms:created xsi:type="dcterms:W3CDTF">2021-09-01T01:02:37Z</dcterms:created>
  <dcterms:modified xsi:type="dcterms:W3CDTF">2024-06-04T04:23:46Z</dcterms:modified>
</cp:coreProperties>
</file>